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Hagrid Text" panose="02010600030101010101" charset="0"/>
      <p:regular r:id="rId20"/>
    </p:embeddedFont>
    <p:embeddedFont>
      <p:font typeface="Hagrid Text Bold" panose="02010600030101010101" charset="0"/>
      <p:regular r:id="rId21"/>
    </p:embeddedFont>
    <p:embeddedFont>
      <p:font typeface="Hagrid Text Heavy" panose="02010600030101010101" charset="0"/>
      <p:regular r:id="rId22"/>
    </p:embeddedFont>
    <p:embeddedFont>
      <p:font typeface="Inter" panose="02010600030101010101"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81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 everyone. I am going to present our project about Blue Heron. We're excited to share our findings on the spatial distribution of the Blue Heron in British Columbia and its relationship with various environmental factors.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shows Ripley’s K-function, which analyzes clustering across spatial scales. In the standard version on the left, the observed K-curve lies well above the theoretical line, especially at short distances. This means heron sightings are strongly clustered—closer together than expected under spatial randomness.</a:t>
            </a:r>
          </a:p>
          <a:p>
            <a:r>
              <a:rPr lang="en-US"/>
              <a:t>The inhomogeneous version on the right accounts for environmental covariates like elevation and forest cover. Here, the observed curve aligns more closely with the theoretical one, suggesting that much of the clustering seen earlier can be explained by those covariates. So the apparent clustering isn’t entirely random—it’s partly driven by the landscape, confirming what we saw in the quadrat test and intensity plots.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focuses on elevation as a key covariate. We found that the median elevation for heron observations is just 38.8 meters, and notably,  over eight thousand points fall in the lowest elevation quantile. This confirms a strong preference for low-altitude environments, consistent with the species’ reliance on wetlands and coastal zones. Visually, this is reflected in the rhohat curve, which shows intensity peaking below 500 meters. So, elevation clearly plays a central role in shaping heron distribution.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Since we have see that the elevation somehow effect the species distribution, lets explore other env covriates.</a:t>
            </a:r>
          </a:p>
          <a:p>
            <a:endParaRPr lang="en-US"/>
          </a:p>
          <a:p>
            <a:r>
              <a:rPr lang="en-US"/>
              <a:t>Here, we have four covariates. Elevation, forset cover, HFI, and distance from water.</a:t>
            </a:r>
          </a:p>
          <a:p>
            <a:endParaRPr lang="en-US"/>
          </a:p>
          <a:p>
            <a:r>
              <a:rPr lang="en-US"/>
              <a:t>From there, we can see that all of the plots show a non-uniform line pattern, indicating that all of them have the impact on the distribution of the blue heron.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lets get some key insights from the plots in the previous slides. </a:t>
            </a:r>
          </a:p>
          <a:p>
            <a:endParaRPr lang="en-US"/>
          </a:p>
          <a:p>
            <a:r>
              <a:rPr lang="en-US"/>
              <a:t>So for the elevation, as we discussed before, blue heron tend to live in the low-elevation area.</a:t>
            </a:r>
          </a:p>
          <a:p>
            <a:endParaRPr lang="en-US"/>
          </a:p>
          <a:p>
            <a:r>
              <a:rPr lang="en-US"/>
              <a:t>For the forest cover,  it is right-skewed plot, similar to the elevation plot but less dramatic. Therefore, species more intend to live in a low-meidan forest cover area.</a:t>
            </a:r>
          </a:p>
          <a:p>
            <a:endParaRPr lang="en-US"/>
          </a:p>
          <a:p>
            <a:r>
              <a:rPr lang="en-US"/>
              <a:t>For the human impact metric, it is surprisedly left-skewed, so blue heron like more morden environment apparently.</a:t>
            </a:r>
          </a:p>
          <a:p>
            <a:endParaRPr lang="en-US"/>
          </a:p>
          <a:p>
            <a:r>
              <a:rPr lang="en-US"/>
              <a:t>For the water related plot, there is a distinct fluctuation, but peaks are more focus on the low or median distance.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also make a simple Poisson point process model to predict the distribution of the blue heron based on the covariate we have. </a:t>
            </a:r>
          </a:p>
          <a:p>
            <a:endParaRPr lang="en-US"/>
          </a:p>
          <a:p>
            <a:r>
              <a:rPr lang="en-US"/>
              <a:t>By using the certain function, the correlation between the covariates are small, so it is fine for us about using all the covariates for building our model.</a:t>
            </a:r>
          </a:p>
          <a:p>
            <a:endParaRPr lang="en-US"/>
          </a:p>
          <a:p>
            <a:r>
              <a:rPr lang="en-US"/>
              <a:t>Then, we use the AIC function to test the performance by comparing with a null model. And we got a much smaller AIC value and small p-value from the anova function. </a:t>
            </a:r>
          </a:p>
          <a:p>
            <a:endParaRPr lang="en-US"/>
          </a:p>
          <a:p>
            <a:r>
              <a:rPr lang="en-US"/>
              <a:t>therefore, it indicate our model show a significant improvement right there.</a:t>
            </a:r>
          </a:p>
          <a:p>
            <a:endParaRPr lang="en-US"/>
          </a:p>
          <a:p>
            <a:r>
              <a:rPr lang="en-US"/>
              <a:t>The right, is our predicted intensity plot for our species distribution.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OVERALL</a:t>
            </a:r>
          </a:p>
          <a:p>
            <a:r>
              <a:rPr lang="en-US"/>
              <a:t>Blue heron are inhomo in the BC provence and mainly in south part.</a:t>
            </a:r>
          </a:p>
          <a:p>
            <a:endParaRPr lang="en-US"/>
          </a:p>
          <a:p>
            <a:r>
              <a:rPr lang="en-US"/>
              <a:t>However, the cluster pattern is not being proved since the reply-k function.</a:t>
            </a:r>
          </a:p>
          <a:p>
            <a:endParaRPr lang="en-US"/>
          </a:p>
          <a:p>
            <a:endParaRPr lang="en-US"/>
          </a:p>
          <a:p>
            <a:endParaRPr lang="en-US"/>
          </a:p>
          <a:p>
            <a:r>
              <a:rPr lang="en-US"/>
              <a:t>conclusion for the covariate plot: </a:t>
            </a:r>
          </a:p>
          <a:p>
            <a:r>
              <a:rPr lang="en-US"/>
              <a:t>some place with A low-elevation, lightly forested, semi-urban wetland area — like the edge of a suburban park with a pond will be a great habitat for the blue heron</a:t>
            </a:r>
          </a:p>
          <a:p>
            <a:endParaRPr lang="en-US"/>
          </a:p>
          <a:p>
            <a:r>
              <a:rPr lang="en-US"/>
              <a:t>However, the dataset still have some problem since it is human-observation records.</a:t>
            </a:r>
          </a:p>
          <a:p>
            <a:r>
              <a:rPr lang="en-US"/>
              <a:t>Moreover, Rhohat assume a smooth relationship, could somehow cause biased result as well.</a:t>
            </a:r>
          </a:p>
          <a:p>
            <a:r>
              <a:rPr lang="en-US"/>
              <a:t>Therefore, we need more time to work on if we got chance and may also work with other covariates to see additional info.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our primary data source: GBIF.org, downloaded on April 20, 2025.”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Before we dive into the details, let me give you a quick overview of what we'll be covering today. We'll start with our research goals and introduction, then move on to data preprocessing, EDA, and finally, our conclusions and future 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 me begin by outlining our primary goal for this project. We aimed to explore the spatial distribution of the Great Blue Heron in British Columbia and understand how various environmental covariates influence this distribution. The Great Blue Heron is a fascinating coastal bird, typically found in low-elevation wetlands and areas close to water bodies. Our research was guided by two main questions: First, is the distribution of blue heron homogeneous across the region, or do they tend to cluster in specific areas? Second, how do factors such as elevation, forest cover, human footprint, and proximity to water affect their distribution? Understanding these patterns is crucial for conservation efforts and habitat management, as it can help protect the Great Blue Heron and its habitat."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talk about the data we used and how we prepared it for analysis. We obtained our data from GBIF, which provided occurrence records of the Great Blue Heron. The original CSV file contained a lot of information, but not all of it was relevant to our study. So, our first step was to remove redundant columns and filter out the useful ones, specifically the longitude and latitude coordinates, as these are essential for spatial analysis. We also handled missing values by removing any records with missing coordinates to ensure the accuracy of our spatial analysis. Finally, we transformed the coordinates to match the spatial window of our study area, British Columbia, using R packages like 'sp' and 'rgdal' for handling spatial data and coordinate transformations."</a:t>
            </a:r>
          </a:p>
          <a:p>
            <a:endParaRPr lang="en-US"/>
          </a:p>
          <a:p>
            <a:r>
              <a:rPr lang="en-US"/>
              <a:t>*"In our study, we considered four key environmental variables that we hypothesized would influence the distribution of the Great Blue Heron. These are:</a:t>
            </a:r>
          </a:p>
          <a:p>
            <a:r>
              <a:rPr lang="en-US"/>
              <a:t>Elevation: Since herons are typically found in low-elevation areas, we expected this to be a significant factor.</a:t>
            </a:r>
          </a:p>
          <a:p>
            <a:r>
              <a:rPr lang="en-US"/>
              <a:t>Forest Cover: The density of forest cover might affect the availability of suitable habitats.</a:t>
            </a:r>
          </a:p>
          <a:p>
            <a:r>
              <a:rPr lang="en-US"/>
              <a:t>Human Footprint Index (HFI): This index measures human impact on the landscape, such as urban development and infrastructure, which could influence heron distribution through habitat alteration.</a:t>
            </a:r>
          </a:p>
          <a:p>
            <a:r>
              <a:rPr lang="en-US"/>
              <a:t>Distance to Water: As water birds, herons' proximity to water bodies is likely critical.</a:t>
            </a:r>
          </a:p>
          <a:p>
            <a:r>
              <a:rPr lang="en-US"/>
              <a:t>These variables were provided as raster data and integrated into our spatial analysis framework using R. The study area is defined as a SpatialPolygons object, and the covariates are represented as image objects for spatial operations."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now look at the spatial distribution of the Great Blue Heron occurrences in British Columbia. From our data, we observed that the majority of sightings are concentrated in the middle and southern parts of the province. Interestingly, there are no recorded occurrences in the northern regions, and there is a particularly dense cluster of points along the southern border. This distribution pattern suggests that herons prefer certain areas, likely due to environmental conditions such as lower elevations, proximity to water, and possibly less forest cover. In the following slides, we'll explore how these environmental covariates correlate with the observed distribution."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we have a brief idea about how the great blue heron is distributed in BC. However, we  still need more methods to verify the distribution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study the heron distribution, we used four methods. The quadrat test checks for spatial randomness, and Ripley’s K-function detects clustering across scales. KDE visualizes intensity hotspots, while rhohat plots show how factors like elevation, forest cover, and human footprint affect distribution. These methods reveal both clustering and its environmental drivers.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quadrat test result shows a clear deviation from spatial randomness, indicating heron locations are significantly clustered. In the KDE plot, we see that the highest density is concentrated in southern BC, especially around the lower mainland and Vancouver Island. The northern part shows almost no presence. This pattern supports our assumption that the distribution is non-uniform, but it doesn’t yet explain why. That’s where we need covariate analysis to dig deeper into environmental factors driving this clustering.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gbif.org/occurrence/download/0016124-250402121839773"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E2020"/>
        </a:solidFill>
        <a:effectLst/>
      </p:bgPr>
    </p:bg>
    <p:spTree>
      <p:nvGrpSpPr>
        <p:cNvPr id="1" name=""/>
        <p:cNvGrpSpPr/>
        <p:nvPr/>
      </p:nvGrpSpPr>
      <p:grpSpPr>
        <a:xfrm>
          <a:off x="0" y="0"/>
          <a:ext cx="0" cy="0"/>
          <a:chOff x="0" y="0"/>
          <a:chExt cx="0" cy="0"/>
        </a:xfrm>
      </p:grpSpPr>
      <p:sp>
        <p:nvSpPr>
          <p:cNvPr id="2" name="Freeform 2"/>
          <p:cNvSpPr/>
          <p:nvPr/>
        </p:nvSpPr>
        <p:spPr>
          <a:xfrm rot="-1134261">
            <a:off x="9507002" y="2931258"/>
            <a:ext cx="14664589" cy="9715290"/>
          </a:xfrm>
          <a:custGeom>
            <a:avLst/>
            <a:gdLst/>
            <a:ahLst/>
            <a:cxnLst/>
            <a:rect l="l" t="t" r="r" b="b"/>
            <a:pathLst>
              <a:path w="14664589" h="9715290">
                <a:moveTo>
                  <a:pt x="0" y="0"/>
                </a:moveTo>
                <a:lnTo>
                  <a:pt x="14664589" y="0"/>
                </a:lnTo>
                <a:lnTo>
                  <a:pt x="14664589" y="9715290"/>
                </a:lnTo>
                <a:lnTo>
                  <a:pt x="0" y="9715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461484">
            <a:off x="-893346" y="-851337"/>
            <a:ext cx="4037579" cy="4114800"/>
          </a:xfrm>
          <a:custGeom>
            <a:avLst/>
            <a:gdLst/>
            <a:ahLst/>
            <a:cxnLst/>
            <a:rect l="l" t="t" r="r" b="b"/>
            <a:pathLst>
              <a:path w="4037579" h="4114800">
                <a:moveTo>
                  <a:pt x="0" y="0"/>
                </a:moveTo>
                <a:lnTo>
                  <a:pt x="4037579" y="0"/>
                </a:lnTo>
                <a:lnTo>
                  <a:pt x="4037579" y="4114800"/>
                </a:lnTo>
                <a:lnTo>
                  <a:pt x="0" y="4114800"/>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048485" y="3530434"/>
            <a:ext cx="6562622" cy="3359483"/>
          </a:xfrm>
          <a:prstGeom prst="rect">
            <a:avLst/>
          </a:prstGeom>
        </p:spPr>
        <p:txBody>
          <a:bodyPr lIns="0" tIns="0" rIns="0" bIns="0" rtlCol="0" anchor="t">
            <a:spAutoFit/>
          </a:bodyPr>
          <a:lstStyle/>
          <a:p>
            <a:pPr algn="ctr">
              <a:lnSpc>
                <a:spcPts val="8190"/>
              </a:lnSpc>
            </a:pPr>
            <a:r>
              <a:rPr lang="en-US" sz="8029" b="1">
                <a:solidFill>
                  <a:srgbClr val="FFECD9"/>
                </a:solidFill>
                <a:latin typeface="Hagrid Text Heavy"/>
                <a:ea typeface="Hagrid Text Heavy"/>
                <a:cs typeface="Hagrid Text Heavy"/>
                <a:sym typeface="Hagrid Text Heavy"/>
              </a:rPr>
              <a:t>All About Blue Herom</a:t>
            </a:r>
          </a:p>
        </p:txBody>
      </p:sp>
      <p:sp>
        <p:nvSpPr>
          <p:cNvPr id="5" name="TextBox 5"/>
          <p:cNvSpPr txBox="1"/>
          <p:nvPr/>
        </p:nvSpPr>
        <p:spPr>
          <a:xfrm>
            <a:off x="810933" y="7166141"/>
            <a:ext cx="9037727" cy="2107737"/>
          </a:xfrm>
          <a:prstGeom prst="rect">
            <a:avLst/>
          </a:prstGeom>
        </p:spPr>
        <p:txBody>
          <a:bodyPr lIns="0" tIns="0" rIns="0" bIns="0" rtlCol="0" anchor="t">
            <a:spAutoFit/>
          </a:bodyPr>
          <a:lstStyle/>
          <a:p>
            <a:pPr algn="ctr">
              <a:lnSpc>
                <a:spcPts val="4211"/>
              </a:lnSpc>
            </a:pPr>
            <a:r>
              <a:rPr lang="en-US" sz="3008">
                <a:solidFill>
                  <a:srgbClr val="FFECD9"/>
                </a:solidFill>
                <a:latin typeface="Inter"/>
                <a:ea typeface="Inter"/>
                <a:cs typeface="Inter"/>
                <a:sym typeface="Inter"/>
              </a:rPr>
              <a:t>PRESENTED BY: </a:t>
            </a:r>
          </a:p>
          <a:p>
            <a:pPr algn="ctr">
              <a:lnSpc>
                <a:spcPts val="4211"/>
              </a:lnSpc>
            </a:pPr>
            <a:r>
              <a:rPr lang="en-US" sz="3008">
                <a:solidFill>
                  <a:srgbClr val="FFECD9"/>
                </a:solidFill>
                <a:latin typeface="Inter"/>
                <a:ea typeface="Inter"/>
                <a:cs typeface="Inter"/>
                <a:sym typeface="Inter"/>
              </a:rPr>
              <a:t>ZETIAN ZHAO</a:t>
            </a:r>
          </a:p>
          <a:p>
            <a:pPr algn="ctr">
              <a:lnSpc>
                <a:spcPts val="4211"/>
              </a:lnSpc>
            </a:pPr>
            <a:r>
              <a:rPr lang="en-US" sz="3008">
                <a:solidFill>
                  <a:srgbClr val="FFECD9"/>
                </a:solidFill>
                <a:latin typeface="Inter"/>
                <a:ea typeface="Inter"/>
                <a:cs typeface="Inter"/>
                <a:sym typeface="Inter"/>
              </a:rPr>
              <a:t>LITAO ZHENG</a:t>
            </a:r>
          </a:p>
          <a:p>
            <a:pPr algn="ctr">
              <a:lnSpc>
                <a:spcPts val="4211"/>
              </a:lnSpc>
            </a:pPr>
            <a:r>
              <a:rPr lang="en-US" sz="3008">
                <a:solidFill>
                  <a:srgbClr val="FFECD9"/>
                </a:solidFill>
                <a:latin typeface="Inter"/>
                <a:ea typeface="Inter"/>
                <a:cs typeface="Inter"/>
                <a:sym typeface="Inter"/>
              </a:rPr>
              <a:t>TIANYI XIA</a:t>
            </a:r>
          </a:p>
        </p:txBody>
      </p:sp>
      <p:sp>
        <p:nvSpPr>
          <p:cNvPr id="6" name="Freeform 6"/>
          <p:cNvSpPr/>
          <p:nvPr/>
        </p:nvSpPr>
        <p:spPr>
          <a:xfrm rot="1822810">
            <a:off x="6434178" y="6868615"/>
            <a:ext cx="4037579" cy="4114800"/>
          </a:xfrm>
          <a:custGeom>
            <a:avLst/>
            <a:gdLst/>
            <a:ahLst/>
            <a:cxnLst/>
            <a:rect l="l" t="t" r="r" b="b"/>
            <a:pathLst>
              <a:path w="4037579" h="4114800">
                <a:moveTo>
                  <a:pt x="0" y="0"/>
                </a:moveTo>
                <a:lnTo>
                  <a:pt x="4037578" y="0"/>
                </a:lnTo>
                <a:lnTo>
                  <a:pt x="4037578" y="4114800"/>
                </a:lnTo>
                <a:lnTo>
                  <a:pt x="0" y="4114800"/>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sp>
      <p:sp>
        <p:nvSpPr>
          <p:cNvPr id="7" name="Freeform 7"/>
          <p:cNvSpPr/>
          <p:nvPr/>
        </p:nvSpPr>
        <p:spPr>
          <a:xfrm rot="-899682">
            <a:off x="12155777" y="1702589"/>
            <a:ext cx="5038308" cy="9119110"/>
          </a:xfrm>
          <a:custGeom>
            <a:avLst/>
            <a:gdLst/>
            <a:ahLst/>
            <a:cxnLst/>
            <a:rect l="l" t="t" r="r" b="b"/>
            <a:pathLst>
              <a:path w="5038308" h="9119110">
                <a:moveTo>
                  <a:pt x="0" y="0"/>
                </a:moveTo>
                <a:lnTo>
                  <a:pt x="5038308" y="0"/>
                </a:lnTo>
                <a:lnTo>
                  <a:pt x="5038308" y="9119110"/>
                </a:lnTo>
                <a:lnTo>
                  <a:pt x="0" y="91191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756149" y="2156284"/>
            <a:ext cx="5147295" cy="894944"/>
          </a:xfrm>
          <a:prstGeom prst="rect">
            <a:avLst/>
          </a:prstGeom>
        </p:spPr>
        <p:txBody>
          <a:bodyPr lIns="0" tIns="0" rIns="0" bIns="0" rtlCol="0" anchor="t">
            <a:spAutoFit/>
          </a:bodyPr>
          <a:lstStyle/>
          <a:p>
            <a:pPr algn="ctr">
              <a:lnSpc>
                <a:spcPts val="5244"/>
              </a:lnSpc>
            </a:pPr>
            <a:r>
              <a:rPr lang="en-US" sz="3745" spc="131">
                <a:solidFill>
                  <a:srgbClr val="FFECD9"/>
                </a:solidFill>
                <a:latin typeface="Hagrid Text"/>
                <a:ea typeface="Hagrid Text"/>
                <a:cs typeface="Hagrid Text"/>
                <a:sym typeface="Hagrid Text"/>
              </a:rPr>
              <a:t>DATA 589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E2020"/>
        </a:solidFill>
        <a:effectLst/>
      </p:bgPr>
    </p:bg>
    <p:spTree>
      <p:nvGrpSpPr>
        <p:cNvPr id="1" name=""/>
        <p:cNvGrpSpPr/>
        <p:nvPr/>
      </p:nvGrpSpPr>
      <p:grpSpPr>
        <a:xfrm>
          <a:off x="0" y="0"/>
          <a:ext cx="0" cy="0"/>
          <a:chOff x="0" y="0"/>
          <a:chExt cx="0" cy="0"/>
        </a:xfrm>
      </p:grpSpPr>
      <p:sp>
        <p:nvSpPr>
          <p:cNvPr id="2" name="Freeform 2"/>
          <p:cNvSpPr/>
          <p:nvPr/>
        </p:nvSpPr>
        <p:spPr>
          <a:xfrm rot="-506651">
            <a:off x="-1457085" y="-995902"/>
            <a:ext cx="6614291" cy="6523345"/>
          </a:xfrm>
          <a:custGeom>
            <a:avLst/>
            <a:gdLst/>
            <a:ahLst/>
            <a:cxnLst/>
            <a:rect l="l" t="t" r="r" b="b"/>
            <a:pathLst>
              <a:path w="6614291" h="6523345">
                <a:moveTo>
                  <a:pt x="0" y="0"/>
                </a:moveTo>
                <a:lnTo>
                  <a:pt x="6614292" y="0"/>
                </a:lnTo>
                <a:lnTo>
                  <a:pt x="6614292" y="6523345"/>
                </a:lnTo>
                <a:lnTo>
                  <a:pt x="0" y="6523345"/>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2008031" y="2891005"/>
            <a:ext cx="6858292" cy="6802272"/>
            <a:chOff x="0" y="0"/>
            <a:chExt cx="1538761" cy="1526192"/>
          </a:xfrm>
        </p:grpSpPr>
        <p:sp>
          <p:nvSpPr>
            <p:cNvPr id="4" name="Freeform 4"/>
            <p:cNvSpPr/>
            <p:nvPr/>
          </p:nvSpPr>
          <p:spPr>
            <a:xfrm>
              <a:off x="0" y="0"/>
              <a:ext cx="1538761" cy="1526192"/>
            </a:xfrm>
            <a:custGeom>
              <a:avLst/>
              <a:gdLst/>
              <a:ahLst/>
              <a:cxnLst/>
              <a:rect l="l" t="t" r="r" b="b"/>
              <a:pathLst>
                <a:path w="1538761" h="1526192">
                  <a:moveTo>
                    <a:pt x="1459343" y="0"/>
                  </a:moveTo>
                  <a:lnTo>
                    <a:pt x="79418" y="0"/>
                  </a:lnTo>
                  <a:cubicBezTo>
                    <a:pt x="79418" y="43699"/>
                    <a:pt x="44079" y="79418"/>
                    <a:pt x="0" y="79418"/>
                  </a:cubicBezTo>
                  <a:lnTo>
                    <a:pt x="0" y="1446774"/>
                  </a:lnTo>
                  <a:cubicBezTo>
                    <a:pt x="43699" y="1446774"/>
                    <a:pt x="79418" y="1482113"/>
                    <a:pt x="79418" y="1526192"/>
                  </a:cubicBezTo>
                  <a:lnTo>
                    <a:pt x="1459343" y="1526192"/>
                  </a:lnTo>
                  <a:cubicBezTo>
                    <a:pt x="1459343" y="1482493"/>
                    <a:pt x="1494682" y="1446774"/>
                    <a:pt x="1538761" y="1446774"/>
                  </a:cubicBezTo>
                  <a:lnTo>
                    <a:pt x="1538761" y="79418"/>
                  </a:lnTo>
                  <a:cubicBezTo>
                    <a:pt x="1495061" y="79418"/>
                    <a:pt x="1459343" y="44079"/>
                    <a:pt x="1459343" y="0"/>
                  </a:cubicBezTo>
                  <a:close/>
                </a:path>
              </a:pathLst>
            </a:custGeom>
            <a:solidFill>
              <a:srgbClr val="FFECD9"/>
            </a:solidFill>
          </p:spPr>
        </p:sp>
        <p:sp>
          <p:nvSpPr>
            <p:cNvPr id="5" name="TextBox 5"/>
            <p:cNvSpPr txBox="1"/>
            <p:nvPr/>
          </p:nvSpPr>
          <p:spPr>
            <a:xfrm>
              <a:off x="38100" y="0"/>
              <a:ext cx="1462561" cy="1488092"/>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848594">
            <a:off x="13385175" y="4661557"/>
            <a:ext cx="6614291" cy="6523345"/>
          </a:xfrm>
          <a:custGeom>
            <a:avLst/>
            <a:gdLst/>
            <a:ahLst/>
            <a:cxnLst/>
            <a:rect l="l" t="t" r="r" b="b"/>
            <a:pathLst>
              <a:path w="6614291" h="6523345">
                <a:moveTo>
                  <a:pt x="0" y="0"/>
                </a:moveTo>
                <a:lnTo>
                  <a:pt x="6614292" y="0"/>
                </a:lnTo>
                <a:lnTo>
                  <a:pt x="6614292" y="6523345"/>
                </a:lnTo>
                <a:lnTo>
                  <a:pt x="0" y="6523345"/>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9421676" y="2891005"/>
            <a:ext cx="6858292" cy="6802272"/>
            <a:chOff x="0" y="0"/>
            <a:chExt cx="1538761" cy="1526192"/>
          </a:xfrm>
        </p:grpSpPr>
        <p:sp>
          <p:nvSpPr>
            <p:cNvPr id="8" name="Freeform 8"/>
            <p:cNvSpPr/>
            <p:nvPr/>
          </p:nvSpPr>
          <p:spPr>
            <a:xfrm>
              <a:off x="0" y="0"/>
              <a:ext cx="1538761" cy="1526192"/>
            </a:xfrm>
            <a:custGeom>
              <a:avLst/>
              <a:gdLst/>
              <a:ahLst/>
              <a:cxnLst/>
              <a:rect l="l" t="t" r="r" b="b"/>
              <a:pathLst>
                <a:path w="1538761" h="1526192">
                  <a:moveTo>
                    <a:pt x="1459343" y="0"/>
                  </a:moveTo>
                  <a:lnTo>
                    <a:pt x="79418" y="0"/>
                  </a:lnTo>
                  <a:cubicBezTo>
                    <a:pt x="79418" y="43699"/>
                    <a:pt x="44079" y="79418"/>
                    <a:pt x="0" y="79418"/>
                  </a:cubicBezTo>
                  <a:lnTo>
                    <a:pt x="0" y="1446774"/>
                  </a:lnTo>
                  <a:cubicBezTo>
                    <a:pt x="43699" y="1446774"/>
                    <a:pt x="79418" y="1482113"/>
                    <a:pt x="79418" y="1526192"/>
                  </a:cubicBezTo>
                  <a:lnTo>
                    <a:pt x="1459343" y="1526192"/>
                  </a:lnTo>
                  <a:cubicBezTo>
                    <a:pt x="1459343" y="1482493"/>
                    <a:pt x="1494682" y="1446774"/>
                    <a:pt x="1538761" y="1446774"/>
                  </a:cubicBezTo>
                  <a:lnTo>
                    <a:pt x="1538761" y="79418"/>
                  </a:lnTo>
                  <a:cubicBezTo>
                    <a:pt x="1495061" y="79418"/>
                    <a:pt x="1459343" y="44079"/>
                    <a:pt x="1459343" y="0"/>
                  </a:cubicBezTo>
                  <a:close/>
                </a:path>
              </a:pathLst>
            </a:custGeom>
            <a:solidFill>
              <a:srgbClr val="FFECD9"/>
            </a:solidFill>
          </p:spPr>
        </p:sp>
        <p:sp>
          <p:nvSpPr>
            <p:cNvPr id="9" name="TextBox 9"/>
            <p:cNvSpPr txBox="1"/>
            <p:nvPr/>
          </p:nvSpPr>
          <p:spPr>
            <a:xfrm>
              <a:off x="38100" y="0"/>
              <a:ext cx="1462561" cy="148809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592940" y="5508027"/>
            <a:ext cx="6014757" cy="3354023"/>
          </a:xfrm>
          <a:custGeom>
            <a:avLst/>
            <a:gdLst/>
            <a:ahLst/>
            <a:cxnLst/>
            <a:rect l="l" t="t" r="r" b="b"/>
            <a:pathLst>
              <a:path w="6014757" h="3354023">
                <a:moveTo>
                  <a:pt x="0" y="0"/>
                </a:moveTo>
                <a:lnTo>
                  <a:pt x="6014757" y="0"/>
                </a:lnTo>
                <a:lnTo>
                  <a:pt x="6014757" y="3354023"/>
                </a:lnTo>
                <a:lnTo>
                  <a:pt x="0" y="3354023"/>
                </a:lnTo>
                <a:lnTo>
                  <a:pt x="0" y="0"/>
                </a:lnTo>
                <a:close/>
              </a:path>
            </a:pathLst>
          </a:custGeom>
          <a:blipFill>
            <a:blip r:embed="rId5"/>
            <a:stretch>
              <a:fillRect/>
            </a:stretch>
          </a:blipFill>
        </p:spPr>
      </p:sp>
      <p:sp>
        <p:nvSpPr>
          <p:cNvPr id="11" name="Freeform 11"/>
          <p:cNvSpPr/>
          <p:nvPr/>
        </p:nvSpPr>
        <p:spPr>
          <a:xfrm>
            <a:off x="9718196" y="5977725"/>
            <a:ext cx="5940492" cy="3148711"/>
          </a:xfrm>
          <a:custGeom>
            <a:avLst/>
            <a:gdLst/>
            <a:ahLst/>
            <a:cxnLst/>
            <a:rect l="l" t="t" r="r" b="b"/>
            <a:pathLst>
              <a:path w="5940492" h="3148711">
                <a:moveTo>
                  <a:pt x="0" y="0"/>
                </a:moveTo>
                <a:lnTo>
                  <a:pt x="5940492" y="0"/>
                </a:lnTo>
                <a:lnTo>
                  <a:pt x="5940492" y="3148711"/>
                </a:lnTo>
                <a:lnTo>
                  <a:pt x="0" y="3148711"/>
                </a:lnTo>
                <a:lnTo>
                  <a:pt x="0" y="0"/>
                </a:lnTo>
                <a:close/>
              </a:path>
            </a:pathLst>
          </a:custGeom>
          <a:blipFill>
            <a:blip r:embed="rId6"/>
            <a:stretch>
              <a:fillRect b="-1163"/>
            </a:stretch>
          </a:blipFill>
        </p:spPr>
      </p:sp>
      <p:sp>
        <p:nvSpPr>
          <p:cNvPr id="12" name="TextBox 12"/>
          <p:cNvSpPr txBox="1"/>
          <p:nvPr/>
        </p:nvSpPr>
        <p:spPr>
          <a:xfrm>
            <a:off x="820727" y="1181100"/>
            <a:ext cx="16646546" cy="1342770"/>
          </a:xfrm>
          <a:prstGeom prst="rect">
            <a:avLst/>
          </a:prstGeom>
        </p:spPr>
        <p:txBody>
          <a:bodyPr lIns="0" tIns="0" rIns="0" bIns="0" rtlCol="0" anchor="t">
            <a:spAutoFit/>
          </a:bodyPr>
          <a:lstStyle/>
          <a:p>
            <a:pPr algn="ctr">
              <a:lnSpc>
                <a:spcPts val="9517"/>
              </a:lnSpc>
            </a:pPr>
            <a:r>
              <a:rPr lang="en-US" sz="9331" b="1">
                <a:solidFill>
                  <a:srgbClr val="FFECD9"/>
                </a:solidFill>
                <a:latin typeface="Hagrid Text Heavy"/>
                <a:ea typeface="Hagrid Text Heavy"/>
                <a:cs typeface="Hagrid Text Heavy"/>
                <a:sym typeface="Hagrid Text Heavy"/>
              </a:rPr>
              <a:t>Ripley’s k-function</a:t>
            </a:r>
          </a:p>
        </p:txBody>
      </p:sp>
      <p:sp>
        <p:nvSpPr>
          <p:cNvPr id="13" name="TextBox 13"/>
          <p:cNvSpPr txBox="1"/>
          <p:nvPr/>
        </p:nvSpPr>
        <p:spPr>
          <a:xfrm>
            <a:off x="2351580" y="4028535"/>
            <a:ext cx="6171196" cy="1324623"/>
          </a:xfrm>
          <a:prstGeom prst="rect">
            <a:avLst/>
          </a:prstGeom>
        </p:spPr>
        <p:txBody>
          <a:bodyPr lIns="0" tIns="0" rIns="0" bIns="0" rtlCol="0" anchor="t">
            <a:spAutoFit/>
          </a:bodyPr>
          <a:lstStyle/>
          <a:p>
            <a:pPr algn="ctr">
              <a:lnSpc>
                <a:spcPts val="4793"/>
              </a:lnSpc>
            </a:pPr>
            <a:r>
              <a:rPr lang="en-US" sz="4699" b="1">
                <a:solidFill>
                  <a:srgbClr val="8E2020"/>
                </a:solidFill>
                <a:latin typeface="Hagrid Text Heavy"/>
                <a:ea typeface="Hagrid Text Heavy"/>
                <a:cs typeface="Hagrid Text Heavy"/>
                <a:sym typeface="Hagrid Text Heavy"/>
              </a:rPr>
              <a:t>Standard version</a:t>
            </a:r>
          </a:p>
        </p:txBody>
      </p:sp>
      <p:sp>
        <p:nvSpPr>
          <p:cNvPr id="14" name="TextBox 14"/>
          <p:cNvSpPr txBox="1"/>
          <p:nvPr/>
        </p:nvSpPr>
        <p:spPr>
          <a:xfrm>
            <a:off x="9144000" y="4067087"/>
            <a:ext cx="7380486" cy="1326642"/>
          </a:xfrm>
          <a:prstGeom prst="rect">
            <a:avLst/>
          </a:prstGeom>
        </p:spPr>
        <p:txBody>
          <a:bodyPr lIns="0" tIns="0" rIns="0" bIns="0" rtlCol="0" anchor="t">
            <a:spAutoFit/>
          </a:bodyPr>
          <a:lstStyle/>
          <a:p>
            <a:pPr algn="ctr">
              <a:lnSpc>
                <a:spcPts val="4794"/>
              </a:lnSpc>
            </a:pPr>
            <a:r>
              <a:rPr lang="en-US" sz="4700" b="1">
                <a:solidFill>
                  <a:srgbClr val="8E2020"/>
                </a:solidFill>
                <a:latin typeface="Hagrid Text Heavy"/>
                <a:ea typeface="Hagrid Text Heavy"/>
                <a:cs typeface="Hagrid Text Heavy"/>
                <a:sym typeface="Hagrid Text Heavy"/>
              </a:rPr>
              <a:t>Inhomogeneous version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CD9"/>
        </a:solidFill>
        <a:effectLst/>
      </p:bgPr>
    </p:bg>
    <p:spTree>
      <p:nvGrpSpPr>
        <p:cNvPr id="1" name=""/>
        <p:cNvGrpSpPr/>
        <p:nvPr/>
      </p:nvGrpSpPr>
      <p:grpSpPr>
        <a:xfrm>
          <a:off x="0" y="0"/>
          <a:ext cx="0" cy="0"/>
          <a:chOff x="0" y="0"/>
          <a:chExt cx="0" cy="0"/>
        </a:xfrm>
      </p:grpSpPr>
      <p:sp>
        <p:nvSpPr>
          <p:cNvPr id="2" name="TextBox 2"/>
          <p:cNvSpPr txBox="1"/>
          <p:nvPr/>
        </p:nvSpPr>
        <p:spPr>
          <a:xfrm>
            <a:off x="2325052" y="504060"/>
            <a:ext cx="13432007" cy="1182631"/>
          </a:xfrm>
          <a:prstGeom prst="rect">
            <a:avLst/>
          </a:prstGeom>
        </p:spPr>
        <p:txBody>
          <a:bodyPr lIns="0" tIns="0" rIns="0" bIns="0" rtlCol="0" anchor="t">
            <a:spAutoFit/>
          </a:bodyPr>
          <a:lstStyle/>
          <a:p>
            <a:pPr algn="ctr">
              <a:lnSpc>
                <a:spcPts val="8568"/>
              </a:lnSpc>
            </a:pPr>
            <a:r>
              <a:rPr lang="en-US" sz="8400" b="1">
                <a:solidFill>
                  <a:srgbClr val="8E2020"/>
                </a:solidFill>
                <a:latin typeface="Hagrid Text Heavy"/>
                <a:ea typeface="Hagrid Text Heavy"/>
                <a:cs typeface="Hagrid Text Heavy"/>
                <a:sym typeface="Hagrid Text Heavy"/>
              </a:rPr>
              <a:t>Elevation Analysis</a:t>
            </a:r>
          </a:p>
        </p:txBody>
      </p:sp>
      <p:grpSp>
        <p:nvGrpSpPr>
          <p:cNvPr id="3" name="Group 3"/>
          <p:cNvGrpSpPr/>
          <p:nvPr/>
        </p:nvGrpSpPr>
        <p:grpSpPr>
          <a:xfrm>
            <a:off x="0" y="9258300"/>
            <a:ext cx="18288000" cy="1457556"/>
            <a:chOff x="0" y="0"/>
            <a:chExt cx="4816593" cy="383883"/>
          </a:xfrm>
        </p:grpSpPr>
        <p:sp>
          <p:nvSpPr>
            <p:cNvPr id="4" name="Freeform 4"/>
            <p:cNvSpPr/>
            <p:nvPr/>
          </p:nvSpPr>
          <p:spPr>
            <a:xfrm>
              <a:off x="0" y="0"/>
              <a:ext cx="4816592" cy="383883"/>
            </a:xfrm>
            <a:custGeom>
              <a:avLst/>
              <a:gdLst/>
              <a:ahLst/>
              <a:cxnLst/>
              <a:rect l="l" t="t" r="r" b="b"/>
              <a:pathLst>
                <a:path w="4816592" h="383883">
                  <a:moveTo>
                    <a:pt x="0" y="0"/>
                  </a:moveTo>
                  <a:lnTo>
                    <a:pt x="4816592" y="0"/>
                  </a:lnTo>
                  <a:lnTo>
                    <a:pt x="4816592" y="383883"/>
                  </a:lnTo>
                  <a:lnTo>
                    <a:pt x="0" y="383883"/>
                  </a:lnTo>
                  <a:close/>
                </a:path>
              </a:pathLst>
            </a:custGeom>
            <a:solidFill>
              <a:srgbClr val="8E2020"/>
            </a:solidFill>
          </p:spPr>
        </p:sp>
        <p:sp>
          <p:nvSpPr>
            <p:cNvPr id="5" name="TextBox 5"/>
            <p:cNvSpPr txBox="1"/>
            <p:nvPr/>
          </p:nvSpPr>
          <p:spPr>
            <a:xfrm>
              <a:off x="0" y="-38100"/>
              <a:ext cx="4816593" cy="42198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3445937">
            <a:off x="10504029" y="517572"/>
            <a:ext cx="10711948" cy="5674192"/>
          </a:xfrm>
          <a:custGeom>
            <a:avLst/>
            <a:gdLst/>
            <a:ahLst/>
            <a:cxnLst/>
            <a:rect l="l" t="t" r="r" b="b"/>
            <a:pathLst>
              <a:path w="10711948" h="5674192">
                <a:moveTo>
                  <a:pt x="0" y="0"/>
                </a:moveTo>
                <a:lnTo>
                  <a:pt x="10711948" y="0"/>
                </a:lnTo>
                <a:lnTo>
                  <a:pt x="10711948" y="5674191"/>
                </a:lnTo>
                <a:lnTo>
                  <a:pt x="0" y="5674191"/>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sp>
      <p:sp>
        <p:nvSpPr>
          <p:cNvPr id="7" name="Freeform 7"/>
          <p:cNvSpPr/>
          <p:nvPr/>
        </p:nvSpPr>
        <p:spPr>
          <a:xfrm rot="-3304134">
            <a:off x="-2526977" y="2185532"/>
            <a:ext cx="9122166" cy="4832073"/>
          </a:xfrm>
          <a:custGeom>
            <a:avLst/>
            <a:gdLst/>
            <a:ahLst/>
            <a:cxnLst/>
            <a:rect l="l" t="t" r="r" b="b"/>
            <a:pathLst>
              <a:path w="9122166" h="4832073">
                <a:moveTo>
                  <a:pt x="0" y="0"/>
                </a:moveTo>
                <a:lnTo>
                  <a:pt x="9122166" y="0"/>
                </a:lnTo>
                <a:lnTo>
                  <a:pt x="9122166" y="4832074"/>
                </a:lnTo>
                <a:lnTo>
                  <a:pt x="0" y="4832074"/>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sp>
      <p:sp>
        <p:nvSpPr>
          <p:cNvPr id="8" name="Freeform 8"/>
          <p:cNvSpPr/>
          <p:nvPr/>
        </p:nvSpPr>
        <p:spPr>
          <a:xfrm rot="3320059">
            <a:off x="14177853" y="4569060"/>
            <a:ext cx="3615503" cy="2189023"/>
          </a:xfrm>
          <a:custGeom>
            <a:avLst/>
            <a:gdLst/>
            <a:ahLst/>
            <a:cxnLst/>
            <a:rect l="l" t="t" r="r" b="b"/>
            <a:pathLst>
              <a:path w="3615503" h="2189023">
                <a:moveTo>
                  <a:pt x="0" y="0"/>
                </a:moveTo>
                <a:lnTo>
                  <a:pt x="3615504" y="0"/>
                </a:lnTo>
                <a:lnTo>
                  <a:pt x="3615504" y="2189023"/>
                </a:lnTo>
                <a:lnTo>
                  <a:pt x="0" y="21890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6003695" y="1339863"/>
            <a:ext cx="12091228" cy="8055780"/>
          </a:xfrm>
          <a:custGeom>
            <a:avLst/>
            <a:gdLst/>
            <a:ahLst/>
            <a:cxnLst/>
            <a:rect l="l" t="t" r="r" b="b"/>
            <a:pathLst>
              <a:path w="12091228" h="8055780">
                <a:moveTo>
                  <a:pt x="0" y="0"/>
                </a:moveTo>
                <a:lnTo>
                  <a:pt x="12091228" y="0"/>
                </a:lnTo>
                <a:lnTo>
                  <a:pt x="12091228" y="8055780"/>
                </a:lnTo>
                <a:lnTo>
                  <a:pt x="0" y="8055780"/>
                </a:lnTo>
                <a:lnTo>
                  <a:pt x="0" y="0"/>
                </a:lnTo>
                <a:close/>
              </a:path>
            </a:pathLst>
          </a:custGeom>
          <a:blipFill>
            <a:blip r:embed="rId7"/>
            <a:stretch>
              <a:fillRect/>
            </a:stretch>
          </a:blipFill>
        </p:spPr>
      </p:sp>
      <p:sp>
        <p:nvSpPr>
          <p:cNvPr id="10" name="TextBox 10"/>
          <p:cNvSpPr txBox="1"/>
          <p:nvPr/>
        </p:nvSpPr>
        <p:spPr>
          <a:xfrm>
            <a:off x="108807" y="2029127"/>
            <a:ext cx="6517700" cy="6490312"/>
          </a:xfrm>
          <a:prstGeom prst="rect">
            <a:avLst/>
          </a:prstGeom>
        </p:spPr>
        <p:txBody>
          <a:bodyPr lIns="0" tIns="0" rIns="0" bIns="0" rtlCol="0" anchor="t">
            <a:spAutoFit/>
          </a:bodyPr>
          <a:lstStyle/>
          <a:p>
            <a:pPr algn="l">
              <a:lnSpc>
                <a:spcPts val="7050"/>
              </a:lnSpc>
            </a:pPr>
            <a:r>
              <a:rPr lang="en-US" sz="4700" b="1">
                <a:solidFill>
                  <a:srgbClr val="8E2020"/>
                </a:solidFill>
                <a:latin typeface="Hagrid Text Bold"/>
                <a:ea typeface="Hagrid Text Bold"/>
                <a:cs typeface="Hagrid Text Bold"/>
                <a:sym typeface="Hagrid Text Bold"/>
              </a:rPr>
              <a:t>     Key Statistics </a:t>
            </a:r>
          </a:p>
          <a:p>
            <a:pPr marL="626112" lvl="1" indent="-313056" algn="l">
              <a:lnSpc>
                <a:spcPts val="4350"/>
              </a:lnSpc>
              <a:buFont typeface="Arial"/>
              <a:buChar char="•"/>
            </a:pPr>
            <a:r>
              <a:rPr lang="en-US" sz="2900">
                <a:solidFill>
                  <a:srgbClr val="8E2020"/>
                </a:solidFill>
                <a:latin typeface="Hagrid Text"/>
                <a:ea typeface="Hagrid Text"/>
                <a:cs typeface="Hagrid Text"/>
                <a:sym typeface="Hagrid Text"/>
              </a:rPr>
              <a:t>Median elevation: 38.8 m</a:t>
            </a:r>
          </a:p>
          <a:p>
            <a:pPr marL="626112" lvl="1" indent="-313056" algn="l">
              <a:lnSpc>
                <a:spcPts val="4350"/>
              </a:lnSpc>
              <a:buFont typeface="Arial"/>
              <a:buChar char="•"/>
            </a:pPr>
            <a:r>
              <a:rPr lang="en-US" sz="2900">
                <a:solidFill>
                  <a:srgbClr val="8E2020"/>
                </a:solidFill>
                <a:latin typeface="Hagrid Text"/>
                <a:ea typeface="Hagrid Text"/>
                <a:cs typeface="Hagrid Text"/>
                <a:sym typeface="Hagrid Text"/>
              </a:rPr>
              <a:t>Quadrat count:  8848</a:t>
            </a:r>
          </a:p>
          <a:p>
            <a:pPr algn="l">
              <a:lnSpc>
                <a:spcPts val="4350"/>
              </a:lnSpc>
            </a:pPr>
            <a:r>
              <a:rPr lang="en-US" sz="2900">
                <a:solidFill>
                  <a:srgbClr val="8E2020"/>
                </a:solidFill>
                <a:latin typeface="Hagrid Text"/>
                <a:ea typeface="Hagrid Text"/>
                <a:cs typeface="Hagrid Text"/>
                <a:sym typeface="Hagrid Text"/>
              </a:rPr>
              <a:t>       points in the lowest </a:t>
            </a:r>
          </a:p>
          <a:p>
            <a:pPr algn="l">
              <a:lnSpc>
                <a:spcPts val="4350"/>
              </a:lnSpc>
            </a:pPr>
            <a:r>
              <a:rPr lang="en-US" sz="2900">
                <a:solidFill>
                  <a:srgbClr val="8E2020"/>
                </a:solidFill>
                <a:latin typeface="Hagrid Text"/>
                <a:ea typeface="Hagrid Text"/>
                <a:cs typeface="Hagrid Text"/>
                <a:sym typeface="Hagrid Text"/>
              </a:rPr>
              <a:t>       quantile</a:t>
            </a:r>
          </a:p>
          <a:p>
            <a:pPr algn="l">
              <a:lnSpc>
                <a:spcPts val="6600"/>
              </a:lnSpc>
            </a:pPr>
            <a:endParaRPr lang="en-US" sz="2900">
              <a:solidFill>
                <a:srgbClr val="8E2020"/>
              </a:solidFill>
              <a:latin typeface="Hagrid Text"/>
              <a:ea typeface="Hagrid Text"/>
              <a:cs typeface="Hagrid Text"/>
              <a:sym typeface="Hagrid Text"/>
            </a:endParaRPr>
          </a:p>
          <a:p>
            <a:pPr algn="l">
              <a:lnSpc>
                <a:spcPts val="6600"/>
              </a:lnSpc>
            </a:pPr>
            <a:r>
              <a:rPr lang="en-US" sz="4400" b="1">
                <a:solidFill>
                  <a:srgbClr val="8E2020"/>
                </a:solidFill>
                <a:latin typeface="Hagrid Text Bold"/>
                <a:ea typeface="Hagrid Text Bold"/>
                <a:cs typeface="Hagrid Text Bold"/>
                <a:sym typeface="Hagrid Text Bold"/>
              </a:rPr>
              <a:t> Key Observations</a:t>
            </a:r>
          </a:p>
          <a:p>
            <a:pPr marL="626112" lvl="1" indent="-313056" algn="l">
              <a:lnSpc>
                <a:spcPts val="4350"/>
              </a:lnSpc>
              <a:buFont typeface="Arial"/>
              <a:buChar char="•"/>
            </a:pPr>
            <a:r>
              <a:rPr lang="en-US" sz="2900">
                <a:solidFill>
                  <a:srgbClr val="8E2020"/>
                </a:solidFill>
                <a:latin typeface="Hagrid Text"/>
                <a:ea typeface="Hagrid Text"/>
                <a:cs typeface="Hagrid Text"/>
                <a:sym typeface="Hagrid Text"/>
              </a:rPr>
              <a:t>The distribution is highly</a:t>
            </a:r>
          </a:p>
          <a:p>
            <a:pPr algn="l">
              <a:lnSpc>
                <a:spcPts val="4350"/>
              </a:lnSpc>
            </a:pPr>
            <a:r>
              <a:rPr lang="en-US" sz="2900">
                <a:solidFill>
                  <a:srgbClr val="8E2020"/>
                </a:solidFill>
                <a:latin typeface="Hagrid Text"/>
                <a:ea typeface="Hagrid Text"/>
                <a:cs typeface="Hagrid Text"/>
                <a:sym typeface="Hagrid Text"/>
              </a:rPr>
              <a:t>clustered in low altitudes</a:t>
            </a:r>
          </a:p>
          <a:p>
            <a:pPr algn="l">
              <a:lnSpc>
                <a:spcPts val="4650"/>
              </a:lnSpc>
            </a:pPr>
            <a:endParaRPr lang="en-US" sz="2900">
              <a:solidFill>
                <a:srgbClr val="8E2020"/>
              </a:solidFill>
              <a:latin typeface="Hagrid Text"/>
              <a:ea typeface="Hagrid Text"/>
              <a:cs typeface="Hagrid Text"/>
              <a:sym typeface="Hagrid Tex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E2020"/>
        </a:solidFill>
        <a:effectLst/>
      </p:bgPr>
    </p:bg>
    <p:spTree>
      <p:nvGrpSpPr>
        <p:cNvPr id="1" name=""/>
        <p:cNvGrpSpPr/>
        <p:nvPr/>
      </p:nvGrpSpPr>
      <p:grpSpPr>
        <a:xfrm>
          <a:off x="0" y="0"/>
          <a:ext cx="0" cy="0"/>
          <a:chOff x="0" y="0"/>
          <a:chExt cx="0" cy="0"/>
        </a:xfrm>
      </p:grpSpPr>
      <p:grpSp>
        <p:nvGrpSpPr>
          <p:cNvPr id="2" name="Group 2"/>
          <p:cNvGrpSpPr/>
          <p:nvPr/>
        </p:nvGrpSpPr>
        <p:grpSpPr>
          <a:xfrm>
            <a:off x="274493" y="148654"/>
            <a:ext cx="17739014" cy="9792822"/>
            <a:chOff x="0" y="0"/>
            <a:chExt cx="1933204" cy="1067225"/>
          </a:xfrm>
        </p:grpSpPr>
        <p:sp>
          <p:nvSpPr>
            <p:cNvPr id="3" name="Freeform 3"/>
            <p:cNvSpPr/>
            <p:nvPr/>
          </p:nvSpPr>
          <p:spPr>
            <a:xfrm>
              <a:off x="0" y="0"/>
              <a:ext cx="1933204" cy="1067225"/>
            </a:xfrm>
            <a:custGeom>
              <a:avLst/>
              <a:gdLst/>
              <a:ahLst/>
              <a:cxnLst/>
              <a:rect l="l" t="t" r="r" b="b"/>
              <a:pathLst>
                <a:path w="1933204" h="1067225">
                  <a:moveTo>
                    <a:pt x="1853786" y="0"/>
                  </a:moveTo>
                  <a:lnTo>
                    <a:pt x="79418" y="0"/>
                  </a:lnTo>
                  <a:cubicBezTo>
                    <a:pt x="79418" y="43699"/>
                    <a:pt x="44079" y="79418"/>
                    <a:pt x="0" y="79418"/>
                  </a:cubicBezTo>
                  <a:lnTo>
                    <a:pt x="0" y="987807"/>
                  </a:lnTo>
                  <a:cubicBezTo>
                    <a:pt x="43699" y="987807"/>
                    <a:pt x="79418" y="1023146"/>
                    <a:pt x="79418" y="1067225"/>
                  </a:cubicBezTo>
                  <a:lnTo>
                    <a:pt x="1853786" y="1067225"/>
                  </a:lnTo>
                  <a:cubicBezTo>
                    <a:pt x="1853786" y="1023526"/>
                    <a:pt x="1889125" y="987807"/>
                    <a:pt x="1933204" y="987807"/>
                  </a:cubicBezTo>
                  <a:lnTo>
                    <a:pt x="1933204" y="79418"/>
                  </a:lnTo>
                  <a:cubicBezTo>
                    <a:pt x="1889505" y="79418"/>
                    <a:pt x="1853786" y="44079"/>
                    <a:pt x="1853786" y="0"/>
                  </a:cubicBezTo>
                  <a:close/>
                </a:path>
              </a:pathLst>
            </a:custGeom>
            <a:solidFill>
              <a:srgbClr val="FFECD9"/>
            </a:solidFill>
          </p:spPr>
        </p:sp>
        <p:sp>
          <p:nvSpPr>
            <p:cNvPr id="4" name="TextBox 4"/>
            <p:cNvSpPr txBox="1"/>
            <p:nvPr/>
          </p:nvSpPr>
          <p:spPr>
            <a:xfrm>
              <a:off x="38100" y="0"/>
              <a:ext cx="1857004" cy="102912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159758" y="5298673"/>
            <a:ext cx="2970137" cy="4114800"/>
          </a:xfrm>
          <a:custGeom>
            <a:avLst/>
            <a:gdLst/>
            <a:ahLst/>
            <a:cxnLst/>
            <a:rect l="l" t="t" r="r" b="b"/>
            <a:pathLst>
              <a:path w="2970137" h="4114800">
                <a:moveTo>
                  <a:pt x="2970137" y="0"/>
                </a:moveTo>
                <a:lnTo>
                  <a:pt x="0" y="0"/>
                </a:lnTo>
                <a:lnTo>
                  <a:pt x="0" y="4114800"/>
                </a:lnTo>
                <a:lnTo>
                  <a:pt x="2970137" y="4114800"/>
                </a:lnTo>
                <a:lnTo>
                  <a:pt x="297013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318834" y="290555"/>
            <a:ext cx="13865558" cy="9705891"/>
          </a:xfrm>
          <a:custGeom>
            <a:avLst/>
            <a:gdLst/>
            <a:ahLst/>
            <a:cxnLst/>
            <a:rect l="l" t="t" r="r" b="b"/>
            <a:pathLst>
              <a:path w="13865558" h="9705891">
                <a:moveTo>
                  <a:pt x="0" y="0"/>
                </a:moveTo>
                <a:lnTo>
                  <a:pt x="13865558" y="0"/>
                </a:lnTo>
                <a:lnTo>
                  <a:pt x="13865558" y="9705890"/>
                </a:lnTo>
                <a:lnTo>
                  <a:pt x="0" y="9705890"/>
                </a:lnTo>
                <a:lnTo>
                  <a:pt x="0" y="0"/>
                </a:lnTo>
                <a:close/>
              </a:path>
            </a:pathLst>
          </a:custGeom>
          <a:blipFill>
            <a:blip r:embed="rId5"/>
            <a:stretch>
              <a:fillRect/>
            </a:stretch>
          </a:blipFill>
        </p:spPr>
      </p:sp>
      <p:sp>
        <p:nvSpPr>
          <p:cNvPr id="7" name="Freeform 7"/>
          <p:cNvSpPr/>
          <p:nvPr/>
        </p:nvSpPr>
        <p:spPr>
          <a:xfrm flipH="1">
            <a:off x="15500731" y="5045065"/>
            <a:ext cx="2281104" cy="4417631"/>
          </a:xfrm>
          <a:custGeom>
            <a:avLst/>
            <a:gdLst/>
            <a:ahLst/>
            <a:cxnLst/>
            <a:rect l="l" t="t" r="r" b="b"/>
            <a:pathLst>
              <a:path w="2281104" h="4417631">
                <a:moveTo>
                  <a:pt x="2281103" y="0"/>
                </a:moveTo>
                <a:lnTo>
                  <a:pt x="0" y="0"/>
                </a:lnTo>
                <a:lnTo>
                  <a:pt x="0" y="4417630"/>
                </a:lnTo>
                <a:lnTo>
                  <a:pt x="2281103" y="4417630"/>
                </a:lnTo>
                <a:lnTo>
                  <a:pt x="228110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3005856" y="386824"/>
            <a:ext cx="11234383" cy="501377"/>
          </a:xfrm>
          <a:prstGeom prst="rect">
            <a:avLst/>
          </a:prstGeom>
        </p:spPr>
        <p:txBody>
          <a:bodyPr lIns="0" tIns="0" rIns="0" bIns="0" rtlCol="0" anchor="t">
            <a:spAutoFit/>
          </a:bodyPr>
          <a:lstStyle/>
          <a:p>
            <a:pPr algn="ctr">
              <a:lnSpc>
                <a:spcPts val="3671"/>
              </a:lnSpc>
            </a:pPr>
            <a:r>
              <a:rPr lang="en-US" sz="3599" b="1">
                <a:solidFill>
                  <a:srgbClr val="8E2020"/>
                </a:solidFill>
                <a:latin typeface="Hagrid Text Heavy"/>
                <a:ea typeface="Hagrid Text Heavy"/>
                <a:cs typeface="Hagrid Text Heavy"/>
                <a:sym typeface="Hagrid Text Heavy"/>
              </a:rPr>
              <a:t>Plots for Covariate Effects (rho_hat)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E2020"/>
        </a:solidFill>
        <a:effectLst/>
      </p:bgPr>
    </p:bg>
    <p:spTree>
      <p:nvGrpSpPr>
        <p:cNvPr id="1" name=""/>
        <p:cNvGrpSpPr/>
        <p:nvPr/>
      </p:nvGrpSpPr>
      <p:grpSpPr>
        <a:xfrm>
          <a:off x="0" y="0"/>
          <a:ext cx="0" cy="0"/>
          <a:chOff x="0" y="0"/>
          <a:chExt cx="0" cy="0"/>
        </a:xfrm>
      </p:grpSpPr>
      <p:grpSp>
        <p:nvGrpSpPr>
          <p:cNvPr id="2" name="Group 2"/>
          <p:cNvGrpSpPr/>
          <p:nvPr/>
        </p:nvGrpSpPr>
        <p:grpSpPr>
          <a:xfrm>
            <a:off x="487384" y="398639"/>
            <a:ext cx="17313231" cy="9257315"/>
            <a:chOff x="0" y="0"/>
            <a:chExt cx="1967090" cy="1051795"/>
          </a:xfrm>
        </p:grpSpPr>
        <p:sp>
          <p:nvSpPr>
            <p:cNvPr id="3" name="Freeform 3"/>
            <p:cNvSpPr/>
            <p:nvPr/>
          </p:nvSpPr>
          <p:spPr>
            <a:xfrm>
              <a:off x="0" y="0"/>
              <a:ext cx="1967090" cy="1051795"/>
            </a:xfrm>
            <a:custGeom>
              <a:avLst/>
              <a:gdLst/>
              <a:ahLst/>
              <a:cxnLst/>
              <a:rect l="l" t="t" r="r" b="b"/>
              <a:pathLst>
                <a:path w="1967090" h="1051795">
                  <a:moveTo>
                    <a:pt x="1887672" y="0"/>
                  </a:moveTo>
                  <a:lnTo>
                    <a:pt x="79418" y="0"/>
                  </a:lnTo>
                  <a:cubicBezTo>
                    <a:pt x="79418" y="43699"/>
                    <a:pt x="44079" y="79418"/>
                    <a:pt x="0" y="79418"/>
                  </a:cubicBezTo>
                  <a:lnTo>
                    <a:pt x="0" y="972377"/>
                  </a:lnTo>
                  <a:cubicBezTo>
                    <a:pt x="43699" y="972377"/>
                    <a:pt x="79418" y="1007716"/>
                    <a:pt x="79418" y="1051795"/>
                  </a:cubicBezTo>
                  <a:lnTo>
                    <a:pt x="1887672" y="1051795"/>
                  </a:lnTo>
                  <a:cubicBezTo>
                    <a:pt x="1887672" y="1008096"/>
                    <a:pt x="1923011" y="972377"/>
                    <a:pt x="1967090" y="972377"/>
                  </a:cubicBezTo>
                  <a:lnTo>
                    <a:pt x="1967090" y="79418"/>
                  </a:lnTo>
                  <a:cubicBezTo>
                    <a:pt x="1923391" y="79418"/>
                    <a:pt x="1887672" y="44079"/>
                    <a:pt x="1887672" y="0"/>
                  </a:cubicBezTo>
                  <a:close/>
                </a:path>
              </a:pathLst>
            </a:custGeom>
            <a:solidFill>
              <a:srgbClr val="FFECD9"/>
            </a:solidFill>
          </p:spPr>
        </p:sp>
        <p:sp>
          <p:nvSpPr>
            <p:cNvPr id="4" name="TextBox 4"/>
            <p:cNvSpPr txBox="1"/>
            <p:nvPr/>
          </p:nvSpPr>
          <p:spPr>
            <a:xfrm>
              <a:off x="38100" y="0"/>
              <a:ext cx="1890890" cy="101369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3059586">
            <a:off x="-1025784" y="5688290"/>
            <a:ext cx="6570457" cy="3480416"/>
          </a:xfrm>
          <a:custGeom>
            <a:avLst/>
            <a:gdLst/>
            <a:ahLst/>
            <a:cxnLst/>
            <a:rect l="l" t="t" r="r" b="b"/>
            <a:pathLst>
              <a:path w="6570457" h="3480416">
                <a:moveTo>
                  <a:pt x="0" y="0"/>
                </a:moveTo>
                <a:lnTo>
                  <a:pt x="6570457" y="0"/>
                </a:lnTo>
                <a:lnTo>
                  <a:pt x="6570457" y="3480416"/>
                </a:lnTo>
                <a:lnTo>
                  <a:pt x="0" y="3480416"/>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sp>
      <p:sp>
        <p:nvSpPr>
          <p:cNvPr id="6" name="Freeform 6"/>
          <p:cNvSpPr/>
          <p:nvPr/>
        </p:nvSpPr>
        <p:spPr>
          <a:xfrm rot="-3059586">
            <a:off x="12382797" y="521030"/>
            <a:ext cx="6570457" cy="3480416"/>
          </a:xfrm>
          <a:custGeom>
            <a:avLst/>
            <a:gdLst/>
            <a:ahLst/>
            <a:cxnLst/>
            <a:rect l="l" t="t" r="r" b="b"/>
            <a:pathLst>
              <a:path w="6570457" h="3480416">
                <a:moveTo>
                  <a:pt x="0" y="0"/>
                </a:moveTo>
                <a:lnTo>
                  <a:pt x="6570458" y="0"/>
                </a:lnTo>
                <a:lnTo>
                  <a:pt x="6570458" y="3480416"/>
                </a:lnTo>
                <a:lnTo>
                  <a:pt x="0" y="3480416"/>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5359679" y="5758416"/>
            <a:ext cx="2281104" cy="4417631"/>
          </a:xfrm>
          <a:custGeom>
            <a:avLst/>
            <a:gdLst/>
            <a:ahLst/>
            <a:cxnLst/>
            <a:rect l="l" t="t" r="r" b="b"/>
            <a:pathLst>
              <a:path w="2281104" h="4417631">
                <a:moveTo>
                  <a:pt x="0" y="0"/>
                </a:moveTo>
                <a:lnTo>
                  <a:pt x="2281103" y="0"/>
                </a:lnTo>
                <a:lnTo>
                  <a:pt x="2281103" y="4417631"/>
                </a:lnTo>
                <a:lnTo>
                  <a:pt x="0" y="4417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600737" y="1843151"/>
            <a:ext cx="12328067" cy="6542407"/>
          </a:xfrm>
          <a:prstGeom prst="rect">
            <a:avLst/>
          </a:prstGeom>
        </p:spPr>
        <p:txBody>
          <a:bodyPr lIns="0" tIns="0" rIns="0" bIns="0" rtlCol="0" anchor="t">
            <a:spAutoFit/>
          </a:bodyPr>
          <a:lstStyle/>
          <a:p>
            <a:pPr marL="734053" lvl="1" indent="-367026" algn="just">
              <a:lnSpc>
                <a:spcPts val="5779"/>
              </a:lnSpc>
              <a:buFont typeface="Arial"/>
              <a:buChar char="•"/>
            </a:pPr>
            <a:r>
              <a:rPr lang="en-US" sz="3399" b="1">
                <a:solidFill>
                  <a:srgbClr val="8E2020"/>
                </a:solidFill>
                <a:latin typeface="Hagrid Text Bold"/>
                <a:ea typeface="Hagrid Text Bold"/>
                <a:cs typeface="Hagrid Text Bold"/>
                <a:sym typeface="Hagrid Text Bold"/>
              </a:rPr>
              <a:t>Elevation:</a:t>
            </a:r>
            <a:r>
              <a:rPr lang="en-US" sz="3399">
                <a:solidFill>
                  <a:srgbClr val="8E2020"/>
                </a:solidFill>
                <a:latin typeface="Hagrid Text"/>
                <a:ea typeface="Hagrid Text"/>
                <a:cs typeface="Hagrid Text"/>
                <a:sym typeface="Hagrid Text"/>
              </a:rPr>
              <a:t> Higher intensity in low-elevation areas (&lt;500 m).</a:t>
            </a:r>
          </a:p>
          <a:p>
            <a:pPr marL="734053" lvl="1" indent="-367026" algn="just">
              <a:lnSpc>
                <a:spcPts val="5779"/>
              </a:lnSpc>
              <a:buFont typeface="Arial"/>
              <a:buChar char="•"/>
            </a:pPr>
            <a:r>
              <a:rPr lang="en-US" sz="3399" b="1">
                <a:solidFill>
                  <a:srgbClr val="8E2020"/>
                </a:solidFill>
                <a:latin typeface="Hagrid Text Bold"/>
                <a:ea typeface="Hagrid Text Bold"/>
                <a:cs typeface="Hagrid Text Bold"/>
                <a:sym typeface="Hagrid Text Bold"/>
              </a:rPr>
              <a:t>Forest Cover:</a:t>
            </a:r>
            <a:r>
              <a:rPr lang="en-US" sz="3399">
                <a:solidFill>
                  <a:srgbClr val="8E2020"/>
                </a:solidFill>
                <a:latin typeface="Hagrid Text"/>
                <a:ea typeface="Hagrid Text"/>
                <a:cs typeface="Hagrid Text"/>
                <a:sym typeface="Hagrid Text"/>
              </a:rPr>
              <a:t> Preference for low forest cover areas.</a:t>
            </a:r>
          </a:p>
          <a:p>
            <a:pPr marL="734053" lvl="1" indent="-367026" algn="just">
              <a:lnSpc>
                <a:spcPts val="5779"/>
              </a:lnSpc>
              <a:buFont typeface="Arial"/>
              <a:buChar char="•"/>
            </a:pPr>
            <a:r>
              <a:rPr lang="en-US" sz="3399" b="1">
                <a:solidFill>
                  <a:srgbClr val="8E2020"/>
                </a:solidFill>
                <a:latin typeface="Hagrid Text Bold"/>
                <a:ea typeface="Hagrid Text Bold"/>
                <a:cs typeface="Hagrid Text Bold"/>
                <a:sym typeface="Hagrid Text Bold"/>
              </a:rPr>
              <a:t>Human Footprint Index:</a:t>
            </a:r>
            <a:r>
              <a:rPr lang="en-US" sz="3399">
                <a:solidFill>
                  <a:srgbClr val="8E2020"/>
                </a:solidFill>
                <a:latin typeface="Hagrid Text"/>
                <a:ea typeface="Hagrid Text"/>
                <a:cs typeface="Hagrid Text"/>
                <a:sym typeface="Hagrid Text"/>
              </a:rPr>
              <a:t> Surprisingly higher intensity in areas with moderate human impact.</a:t>
            </a:r>
          </a:p>
          <a:p>
            <a:pPr marL="734053" lvl="1" indent="-367026" algn="just">
              <a:lnSpc>
                <a:spcPts val="5779"/>
              </a:lnSpc>
              <a:buFont typeface="Arial"/>
              <a:buChar char="•"/>
            </a:pPr>
            <a:r>
              <a:rPr lang="en-US" sz="3399" b="1">
                <a:solidFill>
                  <a:srgbClr val="8E2020"/>
                </a:solidFill>
                <a:latin typeface="Hagrid Text Bold"/>
                <a:ea typeface="Hagrid Text Bold"/>
                <a:cs typeface="Hagrid Text Bold"/>
                <a:sym typeface="Hagrid Text Bold"/>
              </a:rPr>
              <a:t>Distance to Water:</a:t>
            </a:r>
            <a:r>
              <a:rPr lang="en-US" sz="3399">
                <a:solidFill>
                  <a:srgbClr val="8E2020"/>
                </a:solidFill>
                <a:latin typeface="Hagrid Text"/>
                <a:ea typeface="Hagrid Text"/>
                <a:cs typeface="Hagrid Text"/>
                <a:sym typeface="Hagrid Text"/>
              </a:rPr>
              <a:t> Peak intensity at moderate distances (~1-5 km).</a:t>
            </a:r>
          </a:p>
          <a:p>
            <a:pPr algn="just">
              <a:lnSpc>
                <a:spcPts val="5099"/>
              </a:lnSpc>
            </a:pPr>
            <a:endParaRPr lang="en-US" sz="3399">
              <a:solidFill>
                <a:srgbClr val="8E2020"/>
              </a:solidFill>
              <a:latin typeface="Hagrid Text"/>
              <a:ea typeface="Hagrid Text"/>
              <a:cs typeface="Hagrid Text"/>
              <a:sym typeface="Hagrid Text"/>
            </a:endParaRPr>
          </a:p>
        </p:txBody>
      </p:sp>
      <p:sp>
        <p:nvSpPr>
          <p:cNvPr id="9" name="TextBox 9"/>
          <p:cNvSpPr txBox="1"/>
          <p:nvPr/>
        </p:nvSpPr>
        <p:spPr>
          <a:xfrm>
            <a:off x="3497221" y="736130"/>
            <a:ext cx="11234383" cy="661341"/>
          </a:xfrm>
          <a:prstGeom prst="rect">
            <a:avLst/>
          </a:prstGeom>
        </p:spPr>
        <p:txBody>
          <a:bodyPr lIns="0" tIns="0" rIns="0" bIns="0" rtlCol="0" anchor="t">
            <a:spAutoFit/>
          </a:bodyPr>
          <a:lstStyle/>
          <a:p>
            <a:pPr algn="ctr">
              <a:lnSpc>
                <a:spcPts val="4793"/>
              </a:lnSpc>
            </a:pPr>
            <a:r>
              <a:rPr lang="en-US" sz="4699" b="1">
                <a:solidFill>
                  <a:srgbClr val="8E2020"/>
                </a:solidFill>
                <a:latin typeface="Hagrid Text Heavy"/>
                <a:ea typeface="Hagrid Text Heavy"/>
                <a:cs typeface="Hagrid Text Heavy"/>
                <a:sym typeface="Hagrid Text Heavy"/>
              </a:rPr>
              <a:t>Covariate Effects (rho_hat)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E2020"/>
        </a:solidFill>
        <a:effectLst/>
      </p:bgPr>
    </p:bg>
    <p:spTree>
      <p:nvGrpSpPr>
        <p:cNvPr id="1" name=""/>
        <p:cNvGrpSpPr/>
        <p:nvPr/>
      </p:nvGrpSpPr>
      <p:grpSpPr>
        <a:xfrm>
          <a:off x="0" y="0"/>
          <a:ext cx="0" cy="0"/>
          <a:chOff x="0" y="0"/>
          <a:chExt cx="0" cy="0"/>
        </a:xfrm>
      </p:grpSpPr>
      <p:sp>
        <p:nvSpPr>
          <p:cNvPr id="2" name="Freeform 2"/>
          <p:cNvSpPr/>
          <p:nvPr/>
        </p:nvSpPr>
        <p:spPr>
          <a:xfrm rot="-3645659">
            <a:off x="-3468038" y="312880"/>
            <a:ext cx="10210440" cy="5408540"/>
          </a:xfrm>
          <a:custGeom>
            <a:avLst/>
            <a:gdLst/>
            <a:ahLst/>
            <a:cxnLst/>
            <a:rect l="l" t="t" r="r" b="b"/>
            <a:pathLst>
              <a:path w="10210440" h="5408540">
                <a:moveTo>
                  <a:pt x="0" y="0"/>
                </a:moveTo>
                <a:lnTo>
                  <a:pt x="10210440" y="0"/>
                </a:lnTo>
                <a:lnTo>
                  <a:pt x="10210440" y="5408540"/>
                </a:lnTo>
                <a:lnTo>
                  <a:pt x="0" y="5408540"/>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sp>
      <p:sp>
        <p:nvSpPr>
          <p:cNvPr id="3" name="Freeform 3"/>
          <p:cNvSpPr/>
          <p:nvPr/>
        </p:nvSpPr>
        <p:spPr>
          <a:xfrm rot="-3809758">
            <a:off x="12154080" y="3735225"/>
            <a:ext cx="10210440" cy="5408540"/>
          </a:xfrm>
          <a:custGeom>
            <a:avLst/>
            <a:gdLst/>
            <a:ahLst/>
            <a:cxnLst/>
            <a:rect l="l" t="t" r="r" b="b"/>
            <a:pathLst>
              <a:path w="10210440" h="5408540">
                <a:moveTo>
                  <a:pt x="0" y="0"/>
                </a:moveTo>
                <a:lnTo>
                  <a:pt x="10210440" y="0"/>
                </a:lnTo>
                <a:lnTo>
                  <a:pt x="10210440" y="5408540"/>
                </a:lnTo>
                <a:lnTo>
                  <a:pt x="0" y="5408540"/>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008031" y="2891005"/>
            <a:ext cx="6858292" cy="6173441"/>
            <a:chOff x="0" y="0"/>
            <a:chExt cx="1538761" cy="1385104"/>
          </a:xfrm>
        </p:grpSpPr>
        <p:sp>
          <p:nvSpPr>
            <p:cNvPr id="5" name="Freeform 5"/>
            <p:cNvSpPr/>
            <p:nvPr/>
          </p:nvSpPr>
          <p:spPr>
            <a:xfrm>
              <a:off x="0" y="0"/>
              <a:ext cx="1538761" cy="1385104"/>
            </a:xfrm>
            <a:custGeom>
              <a:avLst/>
              <a:gdLst/>
              <a:ahLst/>
              <a:cxnLst/>
              <a:rect l="l" t="t" r="r" b="b"/>
              <a:pathLst>
                <a:path w="1538761" h="1385104">
                  <a:moveTo>
                    <a:pt x="1459343" y="0"/>
                  </a:moveTo>
                  <a:lnTo>
                    <a:pt x="79418" y="0"/>
                  </a:lnTo>
                  <a:cubicBezTo>
                    <a:pt x="79418" y="43699"/>
                    <a:pt x="44079" y="79418"/>
                    <a:pt x="0" y="79418"/>
                  </a:cubicBezTo>
                  <a:lnTo>
                    <a:pt x="0" y="1305686"/>
                  </a:lnTo>
                  <a:cubicBezTo>
                    <a:pt x="43699" y="1305686"/>
                    <a:pt x="79418" y="1341025"/>
                    <a:pt x="79418" y="1385104"/>
                  </a:cubicBezTo>
                  <a:lnTo>
                    <a:pt x="1459343" y="1385104"/>
                  </a:lnTo>
                  <a:cubicBezTo>
                    <a:pt x="1459343" y="1341405"/>
                    <a:pt x="1494682" y="1305686"/>
                    <a:pt x="1538761" y="1305686"/>
                  </a:cubicBezTo>
                  <a:lnTo>
                    <a:pt x="1538761" y="79418"/>
                  </a:lnTo>
                  <a:cubicBezTo>
                    <a:pt x="1495061" y="79418"/>
                    <a:pt x="1459343" y="44079"/>
                    <a:pt x="1459343" y="0"/>
                  </a:cubicBezTo>
                  <a:close/>
                </a:path>
              </a:pathLst>
            </a:custGeom>
            <a:solidFill>
              <a:srgbClr val="FFECD9"/>
            </a:solidFill>
          </p:spPr>
        </p:sp>
        <p:sp>
          <p:nvSpPr>
            <p:cNvPr id="6" name="TextBox 6"/>
            <p:cNvSpPr txBox="1"/>
            <p:nvPr/>
          </p:nvSpPr>
          <p:spPr>
            <a:xfrm>
              <a:off x="38100" y="0"/>
              <a:ext cx="1462561" cy="134700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421676" y="2891005"/>
            <a:ext cx="6858292" cy="6173441"/>
            <a:chOff x="0" y="0"/>
            <a:chExt cx="1538761" cy="1385104"/>
          </a:xfrm>
        </p:grpSpPr>
        <p:sp>
          <p:nvSpPr>
            <p:cNvPr id="8" name="Freeform 8"/>
            <p:cNvSpPr/>
            <p:nvPr/>
          </p:nvSpPr>
          <p:spPr>
            <a:xfrm>
              <a:off x="0" y="0"/>
              <a:ext cx="1538761" cy="1385104"/>
            </a:xfrm>
            <a:custGeom>
              <a:avLst/>
              <a:gdLst/>
              <a:ahLst/>
              <a:cxnLst/>
              <a:rect l="l" t="t" r="r" b="b"/>
              <a:pathLst>
                <a:path w="1538761" h="1385104">
                  <a:moveTo>
                    <a:pt x="1459343" y="0"/>
                  </a:moveTo>
                  <a:lnTo>
                    <a:pt x="79418" y="0"/>
                  </a:lnTo>
                  <a:cubicBezTo>
                    <a:pt x="79418" y="43699"/>
                    <a:pt x="44079" y="79418"/>
                    <a:pt x="0" y="79418"/>
                  </a:cubicBezTo>
                  <a:lnTo>
                    <a:pt x="0" y="1305686"/>
                  </a:lnTo>
                  <a:cubicBezTo>
                    <a:pt x="43699" y="1305686"/>
                    <a:pt x="79418" y="1341025"/>
                    <a:pt x="79418" y="1385104"/>
                  </a:cubicBezTo>
                  <a:lnTo>
                    <a:pt x="1459343" y="1385104"/>
                  </a:lnTo>
                  <a:cubicBezTo>
                    <a:pt x="1459343" y="1341405"/>
                    <a:pt x="1494682" y="1305686"/>
                    <a:pt x="1538761" y="1305686"/>
                  </a:cubicBezTo>
                  <a:lnTo>
                    <a:pt x="1538761" y="79418"/>
                  </a:lnTo>
                  <a:cubicBezTo>
                    <a:pt x="1495061" y="79418"/>
                    <a:pt x="1459343" y="44079"/>
                    <a:pt x="1459343" y="0"/>
                  </a:cubicBezTo>
                  <a:close/>
                </a:path>
              </a:pathLst>
            </a:custGeom>
            <a:solidFill>
              <a:srgbClr val="FFECD9"/>
            </a:solidFill>
          </p:spPr>
        </p:sp>
        <p:sp>
          <p:nvSpPr>
            <p:cNvPr id="9" name="TextBox 9"/>
            <p:cNvSpPr txBox="1"/>
            <p:nvPr/>
          </p:nvSpPr>
          <p:spPr>
            <a:xfrm>
              <a:off x="38100" y="0"/>
              <a:ext cx="1462561" cy="134700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0123958" y="3957183"/>
            <a:ext cx="5453728" cy="4041085"/>
          </a:xfrm>
          <a:custGeom>
            <a:avLst/>
            <a:gdLst/>
            <a:ahLst/>
            <a:cxnLst/>
            <a:rect l="l" t="t" r="r" b="b"/>
            <a:pathLst>
              <a:path w="5453728" h="4041085">
                <a:moveTo>
                  <a:pt x="0" y="0"/>
                </a:moveTo>
                <a:lnTo>
                  <a:pt x="5453729" y="0"/>
                </a:lnTo>
                <a:lnTo>
                  <a:pt x="5453729" y="4041085"/>
                </a:lnTo>
                <a:lnTo>
                  <a:pt x="0" y="4041085"/>
                </a:lnTo>
                <a:lnTo>
                  <a:pt x="0" y="0"/>
                </a:lnTo>
                <a:close/>
              </a:path>
            </a:pathLst>
          </a:custGeom>
          <a:blipFill>
            <a:blip r:embed="rId5"/>
            <a:stretch>
              <a:fillRect/>
            </a:stretch>
          </a:blipFill>
        </p:spPr>
      </p:sp>
      <p:sp>
        <p:nvSpPr>
          <p:cNvPr id="11" name="Freeform 11"/>
          <p:cNvSpPr/>
          <p:nvPr/>
        </p:nvSpPr>
        <p:spPr>
          <a:xfrm>
            <a:off x="7600950" y="7200900"/>
            <a:ext cx="3086100" cy="3086100"/>
          </a:xfrm>
          <a:custGeom>
            <a:avLst/>
            <a:gdLst/>
            <a:ahLst/>
            <a:cxnLst/>
            <a:rect l="l" t="t" r="r" b="b"/>
            <a:pathLst>
              <a:path w="3086100" h="3086100">
                <a:moveTo>
                  <a:pt x="0" y="0"/>
                </a:moveTo>
                <a:lnTo>
                  <a:pt x="3086100" y="0"/>
                </a:lnTo>
                <a:lnTo>
                  <a:pt x="3086100" y="3086100"/>
                </a:lnTo>
                <a:lnTo>
                  <a:pt x="0" y="3086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820727" y="1181100"/>
            <a:ext cx="16646546" cy="1342770"/>
          </a:xfrm>
          <a:prstGeom prst="rect">
            <a:avLst/>
          </a:prstGeom>
        </p:spPr>
        <p:txBody>
          <a:bodyPr lIns="0" tIns="0" rIns="0" bIns="0" rtlCol="0" anchor="t">
            <a:spAutoFit/>
          </a:bodyPr>
          <a:lstStyle/>
          <a:p>
            <a:pPr algn="ctr">
              <a:lnSpc>
                <a:spcPts val="9517"/>
              </a:lnSpc>
            </a:pPr>
            <a:r>
              <a:rPr lang="en-US" sz="9331" b="1">
                <a:solidFill>
                  <a:srgbClr val="FFECD9"/>
                </a:solidFill>
                <a:latin typeface="Hagrid Text Heavy"/>
                <a:ea typeface="Hagrid Text Heavy"/>
                <a:cs typeface="Hagrid Text Heavy"/>
                <a:sym typeface="Hagrid Text Heavy"/>
              </a:rPr>
              <a:t>Poisson point model</a:t>
            </a:r>
          </a:p>
        </p:txBody>
      </p:sp>
      <p:sp>
        <p:nvSpPr>
          <p:cNvPr id="13" name="TextBox 13"/>
          <p:cNvSpPr txBox="1"/>
          <p:nvPr/>
        </p:nvSpPr>
        <p:spPr>
          <a:xfrm>
            <a:off x="2351580" y="4028535"/>
            <a:ext cx="6171196" cy="677923"/>
          </a:xfrm>
          <a:prstGeom prst="rect">
            <a:avLst/>
          </a:prstGeom>
        </p:spPr>
        <p:txBody>
          <a:bodyPr lIns="0" tIns="0" rIns="0" bIns="0" rtlCol="0" anchor="t">
            <a:spAutoFit/>
          </a:bodyPr>
          <a:lstStyle/>
          <a:p>
            <a:pPr algn="ctr">
              <a:lnSpc>
                <a:spcPts val="4793"/>
              </a:lnSpc>
            </a:pPr>
            <a:r>
              <a:rPr lang="en-US" sz="4699" b="1">
                <a:solidFill>
                  <a:srgbClr val="8E2020"/>
                </a:solidFill>
                <a:latin typeface="Hagrid Text Heavy"/>
                <a:ea typeface="Hagrid Text Heavy"/>
                <a:cs typeface="Hagrid Text Heavy"/>
                <a:sym typeface="Hagrid Text Heavy"/>
              </a:rPr>
              <a:t>Model info</a:t>
            </a:r>
          </a:p>
        </p:txBody>
      </p:sp>
      <p:sp>
        <p:nvSpPr>
          <p:cNvPr id="14" name="TextBox 14"/>
          <p:cNvSpPr txBox="1"/>
          <p:nvPr/>
        </p:nvSpPr>
        <p:spPr>
          <a:xfrm>
            <a:off x="2628237" y="5235065"/>
            <a:ext cx="5617881" cy="2325318"/>
          </a:xfrm>
          <a:prstGeom prst="rect">
            <a:avLst/>
          </a:prstGeom>
        </p:spPr>
        <p:txBody>
          <a:bodyPr lIns="0" tIns="0" rIns="0" bIns="0" rtlCol="0" anchor="t">
            <a:spAutoFit/>
          </a:bodyPr>
          <a:lstStyle/>
          <a:p>
            <a:pPr marL="532850" lvl="1" indent="-266425" algn="l">
              <a:lnSpc>
                <a:spcPts val="3702"/>
              </a:lnSpc>
              <a:buFont typeface="Arial"/>
              <a:buChar char="•"/>
            </a:pPr>
            <a:r>
              <a:rPr lang="en-US" sz="2468">
                <a:solidFill>
                  <a:srgbClr val="101111"/>
                </a:solidFill>
                <a:latin typeface="Hagrid Text"/>
                <a:ea typeface="Hagrid Text"/>
                <a:cs typeface="Hagrid Text"/>
                <a:sym typeface="Hagrid Text"/>
              </a:rPr>
              <a:t>The correlation between the covariates is small</a:t>
            </a:r>
          </a:p>
          <a:p>
            <a:pPr marL="532850" lvl="1" indent="-266425" algn="l">
              <a:lnSpc>
                <a:spcPts val="3702"/>
              </a:lnSpc>
              <a:buFont typeface="Arial"/>
              <a:buChar char="•"/>
            </a:pPr>
            <a:r>
              <a:rPr lang="en-US" sz="2468">
                <a:solidFill>
                  <a:srgbClr val="101111"/>
                </a:solidFill>
                <a:latin typeface="Hagrid Text"/>
                <a:ea typeface="Hagrid Text"/>
                <a:cs typeface="Hagrid Text"/>
                <a:sym typeface="Hagrid Text"/>
              </a:rPr>
              <a:t>AIC of our model - 269901.1</a:t>
            </a:r>
          </a:p>
          <a:p>
            <a:pPr marL="532850" lvl="1" indent="-266425" algn="l">
              <a:lnSpc>
                <a:spcPts val="3702"/>
              </a:lnSpc>
              <a:buFont typeface="Arial"/>
              <a:buChar char="•"/>
            </a:pPr>
            <a:r>
              <a:rPr lang="en-US" sz="2468">
                <a:solidFill>
                  <a:srgbClr val="101111"/>
                </a:solidFill>
                <a:latin typeface="Hagrid Text"/>
                <a:ea typeface="Hagrid Text"/>
                <a:cs typeface="Hagrid Text"/>
                <a:sym typeface="Hagrid Text"/>
              </a:rPr>
              <a:t>AIC of null model - 352915.5</a:t>
            </a:r>
          </a:p>
          <a:p>
            <a:pPr marL="532850" lvl="1" indent="-266425" algn="l">
              <a:lnSpc>
                <a:spcPts val="3702"/>
              </a:lnSpc>
              <a:buFont typeface="Arial"/>
              <a:buChar char="•"/>
            </a:pPr>
            <a:r>
              <a:rPr lang="en-US" sz="2468">
                <a:solidFill>
                  <a:srgbClr val="101111"/>
                </a:solidFill>
                <a:latin typeface="Hagrid Text"/>
                <a:ea typeface="Hagrid Text"/>
                <a:cs typeface="Hagrid Text"/>
                <a:sym typeface="Hagrid Text"/>
              </a:rPr>
              <a:t>The p-value is &lt; 2.2e-16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E2020"/>
        </a:solidFill>
        <a:effectLst/>
      </p:bgPr>
    </p:bg>
    <p:spTree>
      <p:nvGrpSpPr>
        <p:cNvPr id="1" name=""/>
        <p:cNvGrpSpPr/>
        <p:nvPr/>
      </p:nvGrpSpPr>
      <p:grpSpPr>
        <a:xfrm>
          <a:off x="0" y="0"/>
          <a:ext cx="0" cy="0"/>
          <a:chOff x="0" y="0"/>
          <a:chExt cx="0" cy="0"/>
        </a:xfrm>
      </p:grpSpPr>
      <p:grpSp>
        <p:nvGrpSpPr>
          <p:cNvPr id="2" name="Group 2"/>
          <p:cNvGrpSpPr/>
          <p:nvPr/>
        </p:nvGrpSpPr>
        <p:grpSpPr>
          <a:xfrm>
            <a:off x="181931" y="244191"/>
            <a:ext cx="8740506" cy="5329774"/>
            <a:chOff x="0" y="0"/>
            <a:chExt cx="1915728" cy="1168170"/>
          </a:xfrm>
        </p:grpSpPr>
        <p:sp>
          <p:nvSpPr>
            <p:cNvPr id="3" name="Freeform 3"/>
            <p:cNvSpPr/>
            <p:nvPr/>
          </p:nvSpPr>
          <p:spPr>
            <a:xfrm>
              <a:off x="0" y="0"/>
              <a:ext cx="1915728" cy="1168170"/>
            </a:xfrm>
            <a:custGeom>
              <a:avLst/>
              <a:gdLst/>
              <a:ahLst/>
              <a:cxnLst/>
              <a:rect l="l" t="t" r="r" b="b"/>
              <a:pathLst>
                <a:path w="1915728" h="1168170">
                  <a:moveTo>
                    <a:pt x="1836310" y="0"/>
                  </a:moveTo>
                  <a:lnTo>
                    <a:pt x="79418" y="0"/>
                  </a:lnTo>
                  <a:cubicBezTo>
                    <a:pt x="79418" y="43699"/>
                    <a:pt x="44079" y="79418"/>
                    <a:pt x="0" y="79418"/>
                  </a:cubicBezTo>
                  <a:lnTo>
                    <a:pt x="0" y="1088752"/>
                  </a:lnTo>
                  <a:cubicBezTo>
                    <a:pt x="43699" y="1088752"/>
                    <a:pt x="79418" y="1124091"/>
                    <a:pt x="79418" y="1168170"/>
                  </a:cubicBezTo>
                  <a:lnTo>
                    <a:pt x="1836310" y="1168170"/>
                  </a:lnTo>
                  <a:cubicBezTo>
                    <a:pt x="1836310" y="1124471"/>
                    <a:pt x="1871649" y="1088752"/>
                    <a:pt x="1915728" y="1088752"/>
                  </a:cubicBezTo>
                  <a:lnTo>
                    <a:pt x="1915728" y="79418"/>
                  </a:lnTo>
                  <a:cubicBezTo>
                    <a:pt x="1872029" y="79418"/>
                    <a:pt x="1836310" y="44079"/>
                    <a:pt x="1836310" y="0"/>
                  </a:cubicBezTo>
                  <a:close/>
                </a:path>
              </a:pathLst>
            </a:custGeom>
            <a:solidFill>
              <a:srgbClr val="FFECD9"/>
            </a:solidFill>
          </p:spPr>
        </p:sp>
        <p:sp>
          <p:nvSpPr>
            <p:cNvPr id="4" name="TextBox 4"/>
            <p:cNvSpPr txBox="1"/>
            <p:nvPr/>
          </p:nvSpPr>
          <p:spPr>
            <a:xfrm>
              <a:off x="38100" y="0"/>
              <a:ext cx="1839528" cy="113007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08339" y="402733"/>
            <a:ext cx="8089750" cy="5309572"/>
          </a:xfrm>
          <a:prstGeom prst="rect">
            <a:avLst/>
          </a:prstGeom>
        </p:spPr>
        <p:txBody>
          <a:bodyPr lIns="0" tIns="0" rIns="0" bIns="0" rtlCol="0" anchor="t">
            <a:spAutoFit/>
          </a:bodyPr>
          <a:lstStyle/>
          <a:p>
            <a:pPr algn="ctr">
              <a:lnSpc>
                <a:spcPts val="6596"/>
              </a:lnSpc>
            </a:pPr>
            <a:r>
              <a:rPr lang="en-US" sz="4711" b="1">
                <a:solidFill>
                  <a:srgbClr val="8E2020"/>
                </a:solidFill>
                <a:latin typeface="Hagrid Text Heavy"/>
                <a:ea typeface="Hagrid Text Heavy"/>
                <a:cs typeface="Hagrid Text Heavy"/>
                <a:sym typeface="Hagrid Text Heavy"/>
              </a:rPr>
              <a:t>Key findings</a:t>
            </a:r>
          </a:p>
          <a:p>
            <a:pPr marL="647700" lvl="1" indent="-323850" algn="l">
              <a:lnSpc>
                <a:spcPts val="4800"/>
              </a:lnSpc>
              <a:buFont typeface="Arial"/>
              <a:buChar char="•"/>
            </a:pPr>
            <a:r>
              <a:rPr lang="en-US" sz="3000">
                <a:solidFill>
                  <a:srgbClr val="8E2020"/>
                </a:solidFill>
                <a:latin typeface="Hagrid Text"/>
                <a:ea typeface="Hagrid Text"/>
                <a:cs typeface="Hagrid Text"/>
                <a:sym typeface="Hagrid Text"/>
              </a:rPr>
              <a:t>Inhomogeneous distribution, clustered in Southern BC</a:t>
            </a:r>
          </a:p>
          <a:p>
            <a:pPr marL="647700" lvl="1" indent="-323850" algn="l">
              <a:lnSpc>
                <a:spcPts val="4800"/>
              </a:lnSpc>
              <a:buFont typeface="Arial"/>
              <a:buChar char="•"/>
            </a:pPr>
            <a:r>
              <a:rPr lang="en-US" sz="3000">
                <a:solidFill>
                  <a:srgbClr val="8E2020"/>
                </a:solidFill>
                <a:latin typeface="Hagrid Text"/>
                <a:ea typeface="Hagrid Text"/>
                <a:cs typeface="Hagrid Text"/>
                <a:sym typeface="Hagrid Text"/>
              </a:rPr>
              <a:t>Low-elevation, low-forest, and near water</a:t>
            </a:r>
          </a:p>
          <a:p>
            <a:pPr marL="647700" lvl="1" indent="-323850" algn="l">
              <a:lnSpc>
                <a:spcPts val="4800"/>
              </a:lnSpc>
              <a:buFont typeface="Arial"/>
              <a:buChar char="•"/>
            </a:pPr>
            <a:r>
              <a:rPr lang="en-US" sz="3000">
                <a:solidFill>
                  <a:srgbClr val="8E2020"/>
                </a:solidFill>
                <a:latin typeface="Hagrid Text"/>
                <a:ea typeface="Hagrid Text"/>
                <a:cs typeface="Hagrid Text"/>
                <a:sym typeface="Hagrid Text"/>
              </a:rPr>
              <a:t>Randomness at some scales, but can be explained by covariates</a:t>
            </a:r>
          </a:p>
          <a:p>
            <a:pPr algn="ctr">
              <a:lnSpc>
                <a:spcPts val="6596"/>
              </a:lnSpc>
            </a:pPr>
            <a:endParaRPr lang="en-US" sz="3000">
              <a:solidFill>
                <a:srgbClr val="8E2020"/>
              </a:solidFill>
              <a:latin typeface="Hagrid Text"/>
              <a:ea typeface="Hagrid Text"/>
              <a:cs typeface="Hagrid Text"/>
              <a:sym typeface="Hagrid Text"/>
            </a:endParaRPr>
          </a:p>
        </p:txBody>
      </p:sp>
      <p:sp>
        <p:nvSpPr>
          <p:cNvPr id="6" name="TextBox 6"/>
          <p:cNvSpPr txBox="1"/>
          <p:nvPr/>
        </p:nvSpPr>
        <p:spPr>
          <a:xfrm>
            <a:off x="9765225" y="4028535"/>
            <a:ext cx="6171196" cy="639231"/>
          </a:xfrm>
          <a:prstGeom prst="rect">
            <a:avLst/>
          </a:prstGeom>
        </p:spPr>
        <p:txBody>
          <a:bodyPr lIns="0" tIns="0" rIns="0" bIns="0" rtlCol="0" anchor="t">
            <a:spAutoFit/>
          </a:bodyPr>
          <a:lstStyle/>
          <a:p>
            <a:pPr algn="ctr">
              <a:lnSpc>
                <a:spcPts val="4793"/>
              </a:lnSpc>
            </a:pPr>
            <a:r>
              <a:rPr lang="en-US" sz="4699" b="1">
                <a:solidFill>
                  <a:srgbClr val="8E2020"/>
                </a:solidFill>
                <a:latin typeface="Hagrid Text Heavy"/>
                <a:ea typeface="Hagrid Text Heavy"/>
                <a:cs typeface="Hagrid Text Heavy"/>
                <a:sym typeface="Hagrid Text Heavy"/>
              </a:rPr>
              <a:t>Vaccine No. 2</a:t>
            </a:r>
          </a:p>
        </p:txBody>
      </p:sp>
      <p:grpSp>
        <p:nvGrpSpPr>
          <p:cNvPr id="7" name="Group 7"/>
          <p:cNvGrpSpPr/>
          <p:nvPr/>
        </p:nvGrpSpPr>
        <p:grpSpPr>
          <a:xfrm>
            <a:off x="9144000" y="244191"/>
            <a:ext cx="8999306" cy="5329774"/>
            <a:chOff x="0" y="0"/>
            <a:chExt cx="1972452" cy="1168170"/>
          </a:xfrm>
        </p:grpSpPr>
        <p:sp>
          <p:nvSpPr>
            <p:cNvPr id="8" name="Freeform 8"/>
            <p:cNvSpPr/>
            <p:nvPr/>
          </p:nvSpPr>
          <p:spPr>
            <a:xfrm>
              <a:off x="0" y="0"/>
              <a:ext cx="1972452" cy="1168170"/>
            </a:xfrm>
            <a:custGeom>
              <a:avLst/>
              <a:gdLst/>
              <a:ahLst/>
              <a:cxnLst/>
              <a:rect l="l" t="t" r="r" b="b"/>
              <a:pathLst>
                <a:path w="1972452" h="1168170">
                  <a:moveTo>
                    <a:pt x="1893033" y="0"/>
                  </a:moveTo>
                  <a:lnTo>
                    <a:pt x="79418" y="0"/>
                  </a:lnTo>
                  <a:cubicBezTo>
                    <a:pt x="79418" y="43699"/>
                    <a:pt x="44079" y="79418"/>
                    <a:pt x="0" y="79418"/>
                  </a:cubicBezTo>
                  <a:lnTo>
                    <a:pt x="0" y="1088752"/>
                  </a:lnTo>
                  <a:cubicBezTo>
                    <a:pt x="43699" y="1088752"/>
                    <a:pt x="79418" y="1124091"/>
                    <a:pt x="79418" y="1168170"/>
                  </a:cubicBezTo>
                  <a:lnTo>
                    <a:pt x="1893033" y="1168170"/>
                  </a:lnTo>
                  <a:cubicBezTo>
                    <a:pt x="1893033" y="1124471"/>
                    <a:pt x="1928372" y="1088752"/>
                    <a:pt x="1972452" y="1088752"/>
                  </a:cubicBezTo>
                  <a:lnTo>
                    <a:pt x="1972452" y="79418"/>
                  </a:lnTo>
                  <a:cubicBezTo>
                    <a:pt x="1928752" y="79418"/>
                    <a:pt x="1893033" y="44079"/>
                    <a:pt x="1893033" y="0"/>
                  </a:cubicBezTo>
                  <a:close/>
                </a:path>
              </a:pathLst>
            </a:custGeom>
            <a:solidFill>
              <a:srgbClr val="FFECD9"/>
            </a:solidFill>
          </p:spPr>
        </p:sp>
        <p:sp>
          <p:nvSpPr>
            <p:cNvPr id="9" name="TextBox 9"/>
            <p:cNvSpPr txBox="1"/>
            <p:nvPr/>
          </p:nvSpPr>
          <p:spPr>
            <a:xfrm>
              <a:off x="38100" y="0"/>
              <a:ext cx="1896252" cy="113007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9677926" y="402733"/>
            <a:ext cx="7723409" cy="4197996"/>
          </a:xfrm>
          <a:prstGeom prst="rect">
            <a:avLst/>
          </a:prstGeom>
        </p:spPr>
        <p:txBody>
          <a:bodyPr lIns="0" tIns="0" rIns="0" bIns="0" rtlCol="0" anchor="t">
            <a:spAutoFit/>
          </a:bodyPr>
          <a:lstStyle/>
          <a:p>
            <a:pPr algn="ctr">
              <a:lnSpc>
                <a:spcPts val="6578"/>
              </a:lnSpc>
            </a:pPr>
            <a:r>
              <a:rPr lang="en-US" sz="4699" b="1">
                <a:solidFill>
                  <a:srgbClr val="8E2020"/>
                </a:solidFill>
                <a:latin typeface="Hagrid Text Heavy"/>
                <a:ea typeface="Hagrid Text Heavy"/>
                <a:cs typeface="Hagrid Text Heavy"/>
                <a:sym typeface="Hagrid Text Heavy"/>
              </a:rPr>
              <a:t>Implications</a:t>
            </a:r>
          </a:p>
          <a:p>
            <a:pPr marL="647700" lvl="1" indent="-323850" algn="l">
              <a:lnSpc>
                <a:spcPts val="5400"/>
              </a:lnSpc>
              <a:buFont typeface="Arial"/>
              <a:buChar char="•"/>
            </a:pPr>
            <a:r>
              <a:rPr lang="en-US" sz="3000">
                <a:solidFill>
                  <a:srgbClr val="8E2020"/>
                </a:solidFill>
                <a:latin typeface="Hagrid Text"/>
                <a:ea typeface="Hagrid Text"/>
                <a:cs typeface="Hagrid Text"/>
                <a:sym typeface="Hagrid Text"/>
              </a:rPr>
              <a:t>Coastal wetlands and low-lying areas are critical habitats.</a:t>
            </a:r>
          </a:p>
          <a:p>
            <a:pPr marL="647700" lvl="1" indent="-323850" algn="l">
              <a:lnSpc>
                <a:spcPts val="5400"/>
              </a:lnSpc>
              <a:buFont typeface="Arial"/>
              <a:buChar char="•"/>
            </a:pPr>
            <a:r>
              <a:rPr lang="en-US" sz="3000">
                <a:solidFill>
                  <a:srgbClr val="8E2020"/>
                </a:solidFill>
                <a:latin typeface="Hagrid Text"/>
                <a:ea typeface="Hagrid Text"/>
                <a:cs typeface="Hagrid Text"/>
                <a:sym typeface="Hagrid Text"/>
              </a:rPr>
              <a:t>Human-modified areas may provide foraging opportunities (e.g., near fisheries).</a:t>
            </a:r>
          </a:p>
        </p:txBody>
      </p:sp>
      <p:grpSp>
        <p:nvGrpSpPr>
          <p:cNvPr id="11" name="Group 11"/>
          <p:cNvGrpSpPr/>
          <p:nvPr/>
        </p:nvGrpSpPr>
        <p:grpSpPr>
          <a:xfrm>
            <a:off x="181931" y="5777520"/>
            <a:ext cx="17961374" cy="4318934"/>
            <a:chOff x="0" y="0"/>
            <a:chExt cx="4029904" cy="969018"/>
          </a:xfrm>
        </p:grpSpPr>
        <p:sp>
          <p:nvSpPr>
            <p:cNvPr id="12" name="Freeform 12"/>
            <p:cNvSpPr/>
            <p:nvPr/>
          </p:nvSpPr>
          <p:spPr>
            <a:xfrm>
              <a:off x="0" y="0"/>
              <a:ext cx="4029904" cy="969018"/>
            </a:xfrm>
            <a:custGeom>
              <a:avLst/>
              <a:gdLst/>
              <a:ahLst/>
              <a:cxnLst/>
              <a:rect l="l" t="t" r="r" b="b"/>
              <a:pathLst>
                <a:path w="4029904" h="969018">
                  <a:moveTo>
                    <a:pt x="3950486" y="0"/>
                  </a:moveTo>
                  <a:lnTo>
                    <a:pt x="79418" y="0"/>
                  </a:lnTo>
                  <a:cubicBezTo>
                    <a:pt x="79418" y="43699"/>
                    <a:pt x="44079" y="79418"/>
                    <a:pt x="0" y="79418"/>
                  </a:cubicBezTo>
                  <a:lnTo>
                    <a:pt x="0" y="889599"/>
                  </a:lnTo>
                  <a:cubicBezTo>
                    <a:pt x="43699" y="889599"/>
                    <a:pt x="79418" y="924939"/>
                    <a:pt x="79418" y="969018"/>
                  </a:cubicBezTo>
                  <a:lnTo>
                    <a:pt x="3950486" y="969018"/>
                  </a:lnTo>
                  <a:cubicBezTo>
                    <a:pt x="3950486" y="925318"/>
                    <a:pt x="3985825" y="889599"/>
                    <a:pt x="4029904" y="889599"/>
                  </a:cubicBezTo>
                  <a:lnTo>
                    <a:pt x="4029904" y="79418"/>
                  </a:lnTo>
                  <a:cubicBezTo>
                    <a:pt x="3986205" y="79418"/>
                    <a:pt x="3950486" y="44079"/>
                    <a:pt x="3950486" y="0"/>
                  </a:cubicBezTo>
                  <a:close/>
                </a:path>
              </a:pathLst>
            </a:custGeom>
            <a:solidFill>
              <a:srgbClr val="FFECD9"/>
            </a:solidFill>
          </p:spPr>
        </p:sp>
        <p:sp>
          <p:nvSpPr>
            <p:cNvPr id="13" name="TextBox 13"/>
            <p:cNvSpPr txBox="1"/>
            <p:nvPr/>
          </p:nvSpPr>
          <p:spPr>
            <a:xfrm>
              <a:off x="38100" y="0"/>
              <a:ext cx="3953704" cy="93091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210562" y="5793223"/>
            <a:ext cx="15682136" cy="5385772"/>
          </a:xfrm>
          <a:prstGeom prst="rect">
            <a:avLst/>
          </a:prstGeom>
        </p:spPr>
        <p:txBody>
          <a:bodyPr lIns="0" tIns="0" rIns="0" bIns="0" rtlCol="0" anchor="t">
            <a:spAutoFit/>
          </a:bodyPr>
          <a:lstStyle/>
          <a:p>
            <a:pPr algn="ctr">
              <a:lnSpc>
                <a:spcPts val="6596"/>
              </a:lnSpc>
            </a:pPr>
            <a:r>
              <a:rPr lang="en-US" sz="4711" b="1">
                <a:solidFill>
                  <a:srgbClr val="8E2020"/>
                </a:solidFill>
                <a:latin typeface="Hagrid Text Heavy"/>
                <a:ea typeface="Hagrid Text Heavy"/>
                <a:cs typeface="Hagrid Text Heavy"/>
                <a:sym typeface="Hagrid Text Heavy"/>
              </a:rPr>
              <a:t>Limitations and future work</a:t>
            </a:r>
          </a:p>
          <a:p>
            <a:pPr marL="626111" lvl="1" indent="-313055" algn="l">
              <a:lnSpc>
                <a:spcPts val="4640"/>
              </a:lnSpc>
              <a:buFont typeface="Arial"/>
              <a:buChar char="•"/>
            </a:pPr>
            <a:r>
              <a:rPr lang="en-US" sz="2900">
                <a:solidFill>
                  <a:srgbClr val="8E2020"/>
                </a:solidFill>
                <a:latin typeface="Hagrid Text"/>
                <a:ea typeface="Hagrid Text"/>
                <a:cs typeface="Hagrid Text"/>
                <a:sym typeface="Hagrid Text"/>
              </a:rPr>
              <a:t>GBIF data may have sampling biases (e.g., more records near urban areas).</a:t>
            </a:r>
          </a:p>
          <a:p>
            <a:pPr marL="626111" lvl="1" indent="-313055" algn="l">
              <a:lnSpc>
                <a:spcPts val="4640"/>
              </a:lnSpc>
              <a:buFont typeface="Arial"/>
              <a:buChar char="•"/>
            </a:pPr>
            <a:r>
              <a:rPr lang="en-US" sz="2900">
                <a:solidFill>
                  <a:srgbClr val="8E2020"/>
                </a:solidFill>
                <a:latin typeface="Hagrid Text"/>
                <a:ea typeface="Hagrid Text"/>
                <a:cs typeface="Hagrid Text"/>
                <a:sym typeface="Hagrid Text"/>
              </a:rPr>
              <a:t>Rhohat assumes smooth covariate relationships, potentially missing complex interactions.</a:t>
            </a:r>
          </a:p>
          <a:p>
            <a:pPr marL="626111" lvl="1" indent="-313055" algn="l">
              <a:lnSpc>
                <a:spcPts val="4640"/>
              </a:lnSpc>
              <a:buFont typeface="Arial"/>
              <a:buChar char="•"/>
            </a:pPr>
            <a:r>
              <a:rPr lang="en-US" sz="2900">
                <a:solidFill>
                  <a:srgbClr val="8E2020"/>
                </a:solidFill>
                <a:latin typeface="Hagrid Text"/>
                <a:ea typeface="Hagrid Text"/>
                <a:cs typeface="Hagrid Text"/>
                <a:sym typeface="Hagrid Text"/>
              </a:rPr>
              <a:t> Incorporate temporal trends or additional covariates (e.g., prey availability).</a:t>
            </a:r>
          </a:p>
          <a:p>
            <a:pPr algn="l">
              <a:lnSpc>
                <a:spcPts val="6596"/>
              </a:lnSpc>
            </a:pPr>
            <a:endParaRPr lang="en-US" sz="2900">
              <a:solidFill>
                <a:srgbClr val="8E2020"/>
              </a:solidFill>
              <a:latin typeface="Hagrid Text"/>
              <a:ea typeface="Hagrid Text"/>
              <a:cs typeface="Hagrid Text"/>
              <a:sym typeface="Hagrid Text"/>
            </a:endParaRPr>
          </a:p>
          <a:p>
            <a:pPr algn="ctr">
              <a:lnSpc>
                <a:spcPts val="6596"/>
              </a:lnSpc>
            </a:pPr>
            <a:endParaRPr lang="en-US" sz="2900">
              <a:solidFill>
                <a:srgbClr val="8E2020"/>
              </a:solidFill>
              <a:latin typeface="Hagrid Text"/>
              <a:ea typeface="Hagrid Text"/>
              <a:cs typeface="Hagrid Text"/>
              <a:sym typeface="Hagrid Text"/>
            </a:endParaRPr>
          </a:p>
        </p:txBody>
      </p:sp>
      <p:sp>
        <p:nvSpPr>
          <p:cNvPr id="15" name="Freeform 15"/>
          <p:cNvSpPr/>
          <p:nvPr/>
        </p:nvSpPr>
        <p:spPr>
          <a:xfrm rot="9712603">
            <a:off x="7912523" y="-328599"/>
            <a:ext cx="10847206" cy="10548908"/>
          </a:xfrm>
          <a:custGeom>
            <a:avLst/>
            <a:gdLst/>
            <a:ahLst/>
            <a:cxnLst/>
            <a:rect l="l" t="t" r="r" b="b"/>
            <a:pathLst>
              <a:path w="10847206" h="10548908">
                <a:moveTo>
                  <a:pt x="0" y="0"/>
                </a:moveTo>
                <a:lnTo>
                  <a:pt x="10847206" y="0"/>
                </a:lnTo>
                <a:lnTo>
                  <a:pt x="10847206" y="10548909"/>
                </a:lnTo>
                <a:lnTo>
                  <a:pt x="0" y="10548909"/>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sp>
      <p:sp>
        <p:nvSpPr>
          <p:cNvPr id="16" name="Freeform 16"/>
          <p:cNvSpPr/>
          <p:nvPr/>
        </p:nvSpPr>
        <p:spPr>
          <a:xfrm rot="-8702627" flipH="1">
            <a:off x="-1286804" y="-644408"/>
            <a:ext cx="10924780" cy="10624349"/>
          </a:xfrm>
          <a:custGeom>
            <a:avLst/>
            <a:gdLst/>
            <a:ahLst/>
            <a:cxnLst/>
            <a:rect l="l" t="t" r="r" b="b"/>
            <a:pathLst>
              <a:path w="10924780" h="10624349">
                <a:moveTo>
                  <a:pt x="10924781" y="0"/>
                </a:moveTo>
                <a:lnTo>
                  <a:pt x="0" y="0"/>
                </a:lnTo>
                <a:lnTo>
                  <a:pt x="0" y="10624348"/>
                </a:lnTo>
                <a:lnTo>
                  <a:pt x="10924781" y="10624348"/>
                </a:lnTo>
                <a:lnTo>
                  <a:pt x="10924781"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CD9"/>
        </a:solidFill>
        <a:effectLst/>
      </p:bgPr>
    </p:bg>
    <p:spTree>
      <p:nvGrpSpPr>
        <p:cNvPr id="1" name=""/>
        <p:cNvGrpSpPr/>
        <p:nvPr/>
      </p:nvGrpSpPr>
      <p:grpSpPr>
        <a:xfrm>
          <a:off x="0" y="0"/>
          <a:ext cx="0" cy="0"/>
          <a:chOff x="0" y="0"/>
          <a:chExt cx="0" cy="0"/>
        </a:xfrm>
      </p:grpSpPr>
      <p:sp>
        <p:nvSpPr>
          <p:cNvPr id="2" name="Freeform 2"/>
          <p:cNvSpPr/>
          <p:nvPr/>
        </p:nvSpPr>
        <p:spPr>
          <a:xfrm rot="-1979583">
            <a:off x="10411749" y="1199314"/>
            <a:ext cx="14664589" cy="9715290"/>
          </a:xfrm>
          <a:custGeom>
            <a:avLst/>
            <a:gdLst/>
            <a:ahLst/>
            <a:cxnLst/>
            <a:rect l="l" t="t" r="r" b="b"/>
            <a:pathLst>
              <a:path w="14664589" h="9715290">
                <a:moveTo>
                  <a:pt x="0" y="0"/>
                </a:moveTo>
                <a:lnTo>
                  <a:pt x="14664589" y="0"/>
                </a:lnTo>
                <a:lnTo>
                  <a:pt x="14664589" y="9715290"/>
                </a:lnTo>
                <a:lnTo>
                  <a:pt x="0" y="9715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1799975" y="2795870"/>
            <a:ext cx="7936910" cy="7738487"/>
          </a:xfrm>
          <a:custGeom>
            <a:avLst/>
            <a:gdLst/>
            <a:ahLst/>
            <a:cxnLst/>
            <a:rect l="l" t="t" r="r" b="b"/>
            <a:pathLst>
              <a:path w="7936910" h="7738487">
                <a:moveTo>
                  <a:pt x="7936909" y="0"/>
                </a:moveTo>
                <a:lnTo>
                  <a:pt x="0" y="0"/>
                </a:lnTo>
                <a:lnTo>
                  <a:pt x="0" y="7738487"/>
                </a:lnTo>
                <a:lnTo>
                  <a:pt x="7936909" y="7738487"/>
                </a:lnTo>
                <a:lnTo>
                  <a:pt x="793690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028700" y="2080973"/>
            <a:ext cx="10016741" cy="1268434"/>
          </a:xfrm>
          <a:prstGeom prst="rect">
            <a:avLst/>
          </a:prstGeom>
        </p:spPr>
        <p:txBody>
          <a:bodyPr lIns="0" tIns="0" rIns="0" bIns="0" rtlCol="0" anchor="t">
            <a:spAutoFit/>
          </a:bodyPr>
          <a:lstStyle/>
          <a:p>
            <a:pPr algn="ctr">
              <a:lnSpc>
                <a:spcPts val="8970"/>
              </a:lnSpc>
            </a:pPr>
            <a:r>
              <a:rPr lang="en-US" sz="8794" b="1">
                <a:solidFill>
                  <a:srgbClr val="8E2020"/>
                </a:solidFill>
                <a:latin typeface="Hagrid Text Heavy"/>
                <a:ea typeface="Hagrid Text Heavy"/>
                <a:cs typeface="Hagrid Text Heavy"/>
                <a:sym typeface="Hagrid Text Heavy"/>
              </a:rPr>
              <a:t>Reference</a:t>
            </a:r>
          </a:p>
        </p:txBody>
      </p:sp>
      <p:sp>
        <p:nvSpPr>
          <p:cNvPr id="5" name="TextBox 5"/>
          <p:cNvSpPr txBox="1"/>
          <p:nvPr/>
        </p:nvSpPr>
        <p:spPr>
          <a:xfrm>
            <a:off x="1160979" y="3901203"/>
            <a:ext cx="9752183" cy="1074420"/>
          </a:xfrm>
          <a:prstGeom prst="rect">
            <a:avLst/>
          </a:prstGeom>
        </p:spPr>
        <p:txBody>
          <a:bodyPr lIns="0" tIns="0" rIns="0" bIns="0" rtlCol="0" anchor="t">
            <a:spAutoFit/>
          </a:bodyPr>
          <a:lstStyle/>
          <a:p>
            <a:pPr marL="410209" lvl="1" indent="-205105" algn="l">
              <a:lnSpc>
                <a:spcPts val="2849"/>
              </a:lnSpc>
              <a:buFont typeface="Arial"/>
              <a:buChar char="•"/>
            </a:pPr>
            <a:r>
              <a:rPr lang="en-US" sz="1899" b="1" spc="66">
                <a:solidFill>
                  <a:srgbClr val="8E2020"/>
                </a:solidFill>
                <a:latin typeface="Hagrid Text Bold"/>
                <a:ea typeface="Hagrid Text Bold"/>
                <a:cs typeface="Hagrid Text Bold"/>
                <a:sym typeface="Hagrid Text Bold"/>
              </a:rPr>
              <a:t>GBIF.org (2025, April 20). GBIF Occurrence Download [Dataset]. </a:t>
            </a:r>
            <a:r>
              <a:rPr lang="en-US" sz="1899" b="1" u="sng" spc="66">
                <a:solidFill>
                  <a:srgbClr val="8E2020"/>
                </a:solidFill>
                <a:latin typeface="Hagrid Text Bold"/>
                <a:ea typeface="Hagrid Text Bold"/>
                <a:cs typeface="Hagrid Text Bold"/>
                <a:sym typeface="Hagrid Text Bold"/>
                <a:hlinkClick r:id="rId7" tooltip="https://www.gbif.org/occurrence/download/0016124-250402121839773"/>
              </a:rPr>
              <a:t>https://www.gbif.org/occurrence/download/0016124-250402121839773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E2020"/>
        </a:solidFill>
        <a:effectLst/>
      </p:bgPr>
    </p:bg>
    <p:spTree>
      <p:nvGrpSpPr>
        <p:cNvPr id="1" name=""/>
        <p:cNvGrpSpPr/>
        <p:nvPr/>
      </p:nvGrpSpPr>
      <p:grpSpPr>
        <a:xfrm>
          <a:off x="0" y="0"/>
          <a:ext cx="0" cy="0"/>
          <a:chOff x="0" y="0"/>
          <a:chExt cx="0" cy="0"/>
        </a:xfrm>
      </p:grpSpPr>
      <p:grpSp>
        <p:nvGrpSpPr>
          <p:cNvPr id="2" name="Group 2"/>
          <p:cNvGrpSpPr/>
          <p:nvPr/>
        </p:nvGrpSpPr>
        <p:grpSpPr>
          <a:xfrm>
            <a:off x="0" y="9258300"/>
            <a:ext cx="18288000" cy="1457556"/>
            <a:chOff x="0" y="0"/>
            <a:chExt cx="4816593" cy="383883"/>
          </a:xfrm>
        </p:grpSpPr>
        <p:sp>
          <p:nvSpPr>
            <p:cNvPr id="3" name="Freeform 3"/>
            <p:cNvSpPr/>
            <p:nvPr/>
          </p:nvSpPr>
          <p:spPr>
            <a:xfrm>
              <a:off x="0" y="0"/>
              <a:ext cx="4816592" cy="383883"/>
            </a:xfrm>
            <a:custGeom>
              <a:avLst/>
              <a:gdLst/>
              <a:ahLst/>
              <a:cxnLst/>
              <a:rect l="l" t="t" r="r" b="b"/>
              <a:pathLst>
                <a:path w="4816592" h="383883">
                  <a:moveTo>
                    <a:pt x="0" y="0"/>
                  </a:moveTo>
                  <a:lnTo>
                    <a:pt x="4816592" y="0"/>
                  </a:lnTo>
                  <a:lnTo>
                    <a:pt x="4816592" y="383883"/>
                  </a:lnTo>
                  <a:lnTo>
                    <a:pt x="0" y="383883"/>
                  </a:lnTo>
                  <a:close/>
                </a:path>
              </a:pathLst>
            </a:custGeom>
            <a:solidFill>
              <a:srgbClr val="EFBF6A"/>
            </a:solidFill>
          </p:spPr>
        </p:sp>
        <p:sp>
          <p:nvSpPr>
            <p:cNvPr id="4" name="TextBox 4"/>
            <p:cNvSpPr txBox="1"/>
            <p:nvPr/>
          </p:nvSpPr>
          <p:spPr>
            <a:xfrm>
              <a:off x="0" y="-38100"/>
              <a:ext cx="4816593" cy="42198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1891060" y="5966133"/>
            <a:ext cx="5643396" cy="3416820"/>
          </a:xfrm>
          <a:custGeom>
            <a:avLst/>
            <a:gdLst/>
            <a:ahLst/>
            <a:cxnLst/>
            <a:rect l="l" t="t" r="r" b="b"/>
            <a:pathLst>
              <a:path w="5643396" h="3416820">
                <a:moveTo>
                  <a:pt x="0" y="0"/>
                </a:moveTo>
                <a:lnTo>
                  <a:pt x="5643396" y="0"/>
                </a:lnTo>
                <a:lnTo>
                  <a:pt x="5643396" y="3416819"/>
                </a:lnTo>
                <a:lnTo>
                  <a:pt x="0" y="34168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753544" y="5966133"/>
            <a:ext cx="5643396" cy="3416820"/>
          </a:xfrm>
          <a:custGeom>
            <a:avLst/>
            <a:gdLst/>
            <a:ahLst/>
            <a:cxnLst/>
            <a:rect l="l" t="t" r="r" b="b"/>
            <a:pathLst>
              <a:path w="5643396" h="3416820">
                <a:moveTo>
                  <a:pt x="5643396" y="0"/>
                </a:moveTo>
                <a:lnTo>
                  <a:pt x="0" y="0"/>
                </a:lnTo>
                <a:lnTo>
                  <a:pt x="0" y="3416819"/>
                </a:lnTo>
                <a:lnTo>
                  <a:pt x="5643396" y="3416819"/>
                </a:lnTo>
                <a:lnTo>
                  <a:pt x="564339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2349385">
            <a:off x="-892680" y="-1204918"/>
            <a:ext cx="4204247" cy="5531904"/>
          </a:xfrm>
          <a:custGeom>
            <a:avLst/>
            <a:gdLst/>
            <a:ahLst/>
            <a:cxnLst/>
            <a:rect l="l" t="t" r="r" b="b"/>
            <a:pathLst>
              <a:path w="4204247" h="5531904">
                <a:moveTo>
                  <a:pt x="0" y="0"/>
                </a:moveTo>
                <a:lnTo>
                  <a:pt x="4204247" y="0"/>
                </a:lnTo>
                <a:lnTo>
                  <a:pt x="4204247" y="5531904"/>
                </a:lnTo>
                <a:lnTo>
                  <a:pt x="0" y="5531904"/>
                </a:lnTo>
                <a:lnTo>
                  <a:pt x="0" y="0"/>
                </a:lnTo>
                <a:close/>
              </a:path>
            </a:pathLst>
          </a:custGeom>
          <a:blipFill>
            <a:blip r:embed="rId4">
              <a:alphaModFix amt="24000"/>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3214346" y="1732484"/>
            <a:ext cx="11859309" cy="2665119"/>
          </a:xfrm>
          <a:prstGeom prst="rect">
            <a:avLst/>
          </a:prstGeom>
        </p:spPr>
        <p:txBody>
          <a:bodyPr lIns="0" tIns="0" rIns="0" bIns="0" rtlCol="0" anchor="t">
            <a:spAutoFit/>
          </a:bodyPr>
          <a:lstStyle/>
          <a:p>
            <a:pPr algn="ctr">
              <a:lnSpc>
                <a:spcPts val="10322"/>
              </a:lnSpc>
            </a:pPr>
            <a:r>
              <a:rPr lang="en-US" sz="10120" b="1">
                <a:solidFill>
                  <a:srgbClr val="FFECD9"/>
                </a:solidFill>
                <a:latin typeface="Hagrid Text Heavy"/>
                <a:ea typeface="Hagrid Text Heavy"/>
                <a:cs typeface="Hagrid Text Heavy"/>
                <a:sym typeface="Hagrid Text Heavy"/>
              </a:rPr>
              <a:t>Thank you for listening!</a:t>
            </a:r>
          </a:p>
        </p:txBody>
      </p:sp>
      <p:sp>
        <p:nvSpPr>
          <p:cNvPr id="9" name="TextBox 9"/>
          <p:cNvSpPr txBox="1"/>
          <p:nvPr/>
        </p:nvSpPr>
        <p:spPr>
          <a:xfrm>
            <a:off x="3214346" y="4623870"/>
            <a:ext cx="11137517" cy="519630"/>
          </a:xfrm>
          <a:prstGeom prst="rect">
            <a:avLst/>
          </a:prstGeom>
        </p:spPr>
        <p:txBody>
          <a:bodyPr lIns="0" tIns="0" rIns="0" bIns="0" rtlCol="0" anchor="t">
            <a:spAutoFit/>
          </a:bodyPr>
          <a:lstStyle/>
          <a:p>
            <a:pPr algn="ctr">
              <a:lnSpc>
                <a:spcPts val="4211"/>
              </a:lnSpc>
            </a:pPr>
            <a:r>
              <a:rPr lang="en-US" sz="3008">
                <a:solidFill>
                  <a:srgbClr val="FFECD9"/>
                </a:solidFill>
                <a:latin typeface="Inter"/>
                <a:ea typeface="Inter"/>
                <a:cs typeface="Inter"/>
                <a:sym typeface="Inter"/>
              </a:rPr>
              <a:t>DON'T HESITATE TO ASK ANY QUESTIONS! </a:t>
            </a:r>
          </a:p>
        </p:txBody>
      </p:sp>
      <p:sp>
        <p:nvSpPr>
          <p:cNvPr id="10" name="Freeform 10"/>
          <p:cNvSpPr/>
          <p:nvPr/>
        </p:nvSpPr>
        <p:spPr>
          <a:xfrm rot="2294555">
            <a:off x="14675572" y="-1548976"/>
            <a:ext cx="4204247" cy="5531904"/>
          </a:xfrm>
          <a:custGeom>
            <a:avLst/>
            <a:gdLst/>
            <a:ahLst/>
            <a:cxnLst/>
            <a:rect l="l" t="t" r="r" b="b"/>
            <a:pathLst>
              <a:path w="4204247" h="5531904">
                <a:moveTo>
                  <a:pt x="0" y="0"/>
                </a:moveTo>
                <a:lnTo>
                  <a:pt x="4204247" y="0"/>
                </a:lnTo>
                <a:lnTo>
                  <a:pt x="4204247" y="5531904"/>
                </a:lnTo>
                <a:lnTo>
                  <a:pt x="0" y="5531904"/>
                </a:lnTo>
                <a:lnTo>
                  <a:pt x="0" y="0"/>
                </a:lnTo>
                <a:close/>
              </a:path>
            </a:pathLst>
          </a:custGeom>
          <a:blipFill>
            <a:blip r:embed="rId4">
              <a:alphaModFix amt="24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CD9"/>
        </a:solidFill>
        <a:effectLst/>
      </p:bgPr>
    </p:bg>
    <p:spTree>
      <p:nvGrpSpPr>
        <p:cNvPr id="1" name=""/>
        <p:cNvGrpSpPr/>
        <p:nvPr/>
      </p:nvGrpSpPr>
      <p:grpSpPr>
        <a:xfrm>
          <a:off x="0" y="0"/>
          <a:ext cx="0" cy="0"/>
          <a:chOff x="0" y="0"/>
          <a:chExt cx="0" cy="0"/>
        </a:xfrm>
      </p:grpSpPr>
      <p:sp>
        <p:nvSpPr>
          <p:cNvPr id="2" name="Freeform 2"/>
          <p:cNvSpPr/>
          <p:nvPr/>
        </p:nvSpPr>
        <p:spPr>
          <a:xfrm rot="-373610">
            <a:off x="-2375922" y="4959523"/>
            <a:ext cx="10930193" cy="7241253"/>
          </a:xfrm>
          <a:custGeom>
            <a:avLst/>
            <a:gdLst/>
            <a:ahLst/>
            <a:cxnLst/>
            <a:rect l="l" t="t" r="r" b="b"/>
            <a:pathLst>
              <a:path w="10930193" h="7241253">
                <a:moveTo>
                  <a:pt x="0" y="0"/>
                </a:moveTo>
                <a:lnTo>
                  <a:pt x="10930193" y="0"/>
                </a:lnTo>
                <a:lnTo>
                  <a:pt x="10930193" y="7241253"/>
                </a:lnTo>
                <a:lnTo>
                  <a:pt x="0" y="7241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1261003">
            <a:off x="635467" y="1643575"/>
            <a:ext cx="9144697" cy="6999850"/>
          </a:xfrm>
          <a:custGeom>
            <a:avLst/>
            <a:gdLst/>
            <a:ahLst/>
            <a:cxnLst/>
            <a:rect l="l" t="t" r="r" b="b"/>
            <a:pathLst>
              <a:path w="9144697" h="6999850">
                <a:moveTo>
                  <a:pt x="0" y="0"/>
                </a:moveTo>
                <a:lnTo>
                  <a:pt x="9144697" y="0"/>
                </a:lnTo>
                <a:lnTo>
                  <a:pt x="9144697" y="6999850"/>
                </a:lnTo>
                <a:lnTo>
                  <a:pt x="0" y="69998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450274" y="3332467"/>
            <a:ext cx="1186257" cy="1181415"/>
          </a:xfrm>
          <a:custGeom>
            <a:avLst/>
            <a:gdLst/>
            <a:ahLst/>
            <a:cxnLst/>
            <a:rect l="l" t="t" r="r" b="b"/>
            <a:pathLst>
              <a:path w="1186257" h="1181415">
                <a:moveTo>
                  <a:pt x="0" y="0"/>
                </a:moveTo>
                <a:lnTo>
                  <a:pt x="1186257" y="0"/>
                </a:lnTo>
                <a:lnTo>
                  <a:pt x="1186257" y="1181416"/>
                </a:lnTo>
                <a:lnTo>
                  <a:pt x="0" y="11814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8914748" y="1162050"/>
            <a:ext cx="8084488" cy="1297562"/>
          </a:xfrm>
          <a:prstGeom prst="rect">
            <a:avLst/>
          </a:prstGeom>
        </p:spPr>
        <p:txBody>
          <a:bodyPr lIns="0" tIns="0" rIns="0" bIns="0" rtlCol="0" anchor="t">
            <a:spAutoFit/>
          </a:bodyPr>
          <a:lstStyle/>
          <a:p>
            <a:pPr algn="ctr">
              <a:lnSpc>
                <a:spcPts val="7862"/>
              </a:lnSpc>
            </a:pPr>
            <a:r>
              <a:rPr lang="en-US" sz="7707" b="1">
                <a:solidFill>
                  <a:srgbClr val="8E2020"/>
                </a:solidFill>
                <a:latin typeface="Hagrid Text Heavy"/>
                <a:ea typeface="Hagrid Text Heavy"/>
                <a:cs typeface="Hagrid Text Heavy"/>
                <a:sym typeface="Hagrid Text Heavy"/>
              </a:rPr>
              <a:t>Topic Outline</a:t>
            </a:r>
          </a:p>
        </p:txBody>
      </p:sp>
      <p:sp>
        <p:nvSpPr>
          <p:cNvPr id="6" name="TextBox 6"/>
          <p:cNvSpPr txBox="1"/>
          <p:nvPr/>
        </p:nvSpPr>
        <p:spPr>
          <a:xfrm>
            <a:off x="11172065" y="3458238"/>
            <a:ext cx="5003018" cy="929873"/>
          </a:xfrm>
          <a:prstGeom prst="rect">
            <a:avLst/>
          </a:prstGeom>
        </p:spPr>
        <p:txBody>
          <a:bodyPr lIns="0" tIns="0" rIns="0" bIns="0" rtlCol="0" anchor="t">
            <a:spAutoFit/>
          </a:bodyPr>
          <a:lstStyle/>
          <a:p>
            <a:pPr algn="l">
              <a:lnSpc>
                <a:spcPts val="3533"/>
              </a:lnSpc>
            </a:pPr>
            <a:r>
              <a:rPr lang="en-US" sz="3045" b="1" spc="106">
                <a:solidFill>
                  <a:srgbClr val="8E2020"/>
                </a:solidFill>
                <a:latin typeface="Hagrid Text Bold"/>
                <a:ea typeface="Hagrid Text Bold"/>
                <a:cs typeface="Hagrid Text Bold"/>
                <a:sym typeface="Hagrid Text Bold"/>
              </a:rPr>
              <a:t>BACKGROUND OF THE PROJECT</a:t>
            </a:r>
          </a:p>
        </p:txBody>
      </p:sp>
      <p:sp>
        <p:nvSpPr>
          <p:cNvPr id="7" name="TextBox 7"/>
          <p:cNvSpPr txBox="1"/>
          <p:nvPr/>
        </p:nvSpPr>
        <p:spPr>
          <a:xfrm>
            <a:off x="11172065" y="5527345"/>
            <a:ext cx="5276741" cy="929873"/>
          </a:xfrm>
          <a:prstGeom prst="rect">
            <a:avLst/>
          </a:prstGeom>
        </p:spPr>
        <p:txBody>
          <a:bodyPr lIns="0" tIns="0" rIns="0" bIns="0" rtlCol="0" anchor="t">
            <a:spAutoFit/>
          </a:bodyPr>
          <a:lstStyle/>
          <a:p>
            <a:pPr algn="l">
              <a:lnSpc>
                <a:spcPts val="3533"/>
              </a:lnSpc>
            </a:pPr>
            <a:r>
              <a:rPr lang="en-US" sz="3045" b="1" spc="106">
                <a:solidFill>
                  <a:srgbClr val="8E2020"/>
                </a:solidFill>
                <a:latin typeface="Hagrid Text Bold"/>
                <a:ea typeface="Hagrid Text Bold"/>
                <a:cs typeface="Hagrid Text Bold"/>
                <a:sym typeface="Hagrid Text Bold"/>
              </a:rPr>
              <a:t>DATA AND RESULT FROM THE PROJECT</a:t>
            </a:r>
          </a:p>
        </p:txBody>
      </p:sp>
      <p:sp>
        <p:nvSpPr>
          <p:cNvPr id="8" name="TextBox 8"/>
          <p:cNvSpPr txBox="1"/>
          <p:nvPr/>
        </p:nvSpPr>
        <p:spPr>
          <a:xfrm>
            <a:off x="11172065" y="7665880"/>
            <a:ext cx="5827179" cy="929873"/>
          </a:xfrm>
          <a:prstGeom prst="rect">
            <a:avLst/>
          </a:prstGeom>
        </p:spPr>
        <p:txBody>
          <a:bodyPr lIns="0" tIns="0" rIns="0" bIns="0" rtlCol="0" anchor="t">
            <a:spAutoFit/>
          </a:bodyPr>
          <a:lstStyle/>
          <a:p>
            <a:pPr algn="l">
              <a:lnSpc>
                <a:spcPts val="3533"/>
              </a:lnSpc>
            </a:pPr>
            <a:r>
              <a:rPr lang="en-US" sz="3045" b="1" spc="106">
                <a:solidFill>
                  <a:srgbClr val="8E2020"/>
                </a:solidFill>
                <a:latin typeface="Hagrid Text Bold"/>
                <a:ea typeface="Hagrid Text Bold"/>
                <a:cs typeface="Hagrid Text Bold"/>
                <a:sym typeface="Hagrid Text Bold"/>
              </a:rPr>
              <a:t>CONCLUSION OF THE PROJECT</a:t>
            </a:r>
          </a:p>
        </p:txBody>
      </p:sp>
      <p:sp>
        <p:nvSpPr>
          <p:cNvPr id="9" name="Freeform 9"/>
          <p:cNvSpPr/>
          <p:nvPr/>
        </p:nvSpPr>
        <p:spPr>
          <a:xfrm>
            <a:off x="9450274" y="5390183"/>
            <a:ext cx="1186257" cy="1181415"/>
          </a:xfrm>
          <a:custGeom>
            <a:avLst/>
            <a:gdLst/>
            <a:ahLst/>
            <a:cxnLst/>
            <a:rect l="l" t="t" r="r" b="b"/>
            <a:pathLst>
              <a:path w="1186257" h="1181415">
                <a:moveTo>
                  <a:pt x="0" y="0"/>
                </a:moveTo>
                <a:lnTo>
                  <a:pt x="1186257" y="0"/>
                </a:lnTo>
                <a:lnTo>
                  <a:pt x="1186257" y="1181415"/>
                </a:lnTo>
                <a:lnTo>
                  <a:pt x="0" y="11814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9450274" y="7398734"/>
            <a:ext cx="1186257" cy="1181415"/>
          </a:xfrm>
          <a:custGeom>
            <a:avLst/>
            <a:gdLst/>
            <a:ahLst/>
            <a:cxnLst/>
            <a:rect l="l" t="t" r="r" b="b"/>
            <a:pathLst>
              <a:path w="1186257" h="1181415">
                <a:moveTo>
                  <a:pt x="0" y="0"/>
                </a:moveTo>
                <a:lnTo>
                  <a:pt x="1186257" y="0"/>
                </a:lnTo>
                <a:lnTo>
                  <a:pt x="1186257" y="1181415"/>
                </a:lnTo>
                <a:lnTo>
                  <a:pt x="0" y="11814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E2020"/>
        </a:solidFill>
        <a:effectLst/>
      </p:bgPr>
    </p:bg>
    <p:spTree>
      <p:nvGrpSpPr>
        <p:cNvPr id="1" name=""/>
        <p:cNvGrpSpPr/>
        <p:nvPr/>
      </p:nvGrpSpPr>
      <p:grpSpPr>
        <a:xfrm>
          <a:off x="0" y="0"/>
          <a:ext cx="0" cy="0"/>
          <a:chOff x="0" y="0"/>
          <a:chExt cx="0" cy="0"/>
        </a:xfrm>
      </p:grpSpPr>
      <p:grpSp>
        <p:nvGrpSpPr>
          <p:cNvPr id="2" name="Group 2"/>
          <p:cNvGrpSpPr/>
          <p:nvPr/>
        </p:nvGrpSpPr>
        <p:grpSpPr>
          <a:xfrm>
            <a:off x="0" y="9258300"/>
            <a:ext cx="18288000" cy="1457556"/>
            <a:chOff x="0" y="0"/>
            <a:chExt cx="4816593" cy="383883"/>
          </a:xfrm>
        </p:grpSpPr>
        <p:sp>
          <p:nvSpPr>
            <p:cNvPr id="3" name="Freeform 3"/>
            <p:cNvSpPr/>
            <p:nvPr/>
          </p:nvSpPr>
          <p:spPr>
            <a:xfrm>
              <a:off x="0" y="0"/>
              <a:ext cx="4816592" cy="383883"/>
            </a:xfrm>
            <a:custGeom>
              <a:avLst/>
              <a:gdLst/>
              <a:ahLst/>
              <a:cxnLst/>
              <a:rect l="l" t="t" r="r" b="b"/>
              <a:pathLst>
                <a:path w="4816592" h="383883">
                  <a:moveTo>
                    <a:pt x="0" y="0"/>
                  </a:moveTo>
                  <a:lnTo>
                    <a:pt x="4816592" y="0"/>
                  </a:lnTo>
                  <a:lnTo>
                    <a:pt x="4816592" y="383883"/>
                  </a:lnTo>
                  <a:lnTo>
                    <a:pt x="0" y="383883"/>
                  </a:lnTo>
                  <a:close/>
                </a:path>
              </a:pathLst>
            </a:custGeom>
            <a:solidFill>
              <a:srgbClr val="EFBF6A"/>
            </a:solidFill>
          </p:spPr>
        </p:sp>
        <p:sp>
          <p:nvSpPr>
            <p:cNvPr id="4" name="TextBox 4"/>
            <p:cNvSpPr txBox="1"/>
            <p:nvPr/>
          </p:nvSpPr>
          <p:spPr>
            <a:xfrm>
              <a:off x="0" y="-38100"/>
              <a:ext cx="4816593" cy="42198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H="1">
            <a:off x="5745892" y="6601056"/>
            <a:ext cx="6796216" cy="4114800"/>
          </a:xfrm>
          <a:custGeom>
            <a:avLst/>
            <a:gdLst/>
            <a:ahLst/>
            <a:cxnLst/>
            <a:rect l="l" t="t" r="r" b="b"/>
            <a:pathLst>
              <a:path w="6796216" h="4114800">
                <a:moveTo>
                  <a:pt x="6796216" y="0"/>
                </a:moveTo>
                <a:lnTo>
                  <a:pt x="0" y="0"/>
                </a:lnTo>
                <a:lnTo>
                  <a:pt x="0" y="4114800"/>
                </a:lnTo>
                <a:lnTo>
                  <a:pt x="6796216" y="4114800"/>
                </a:lnTo>
                <a:lnTo>
                  <a:pt x="679621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3059586">
            <a:off x="-2071916" y="505179"/>
            <a:ext cx="6570457" cy="3480416"/>
          </a:xfrm>
          <a:custGeom>
            <a:avLst/>
            <a:gdLst/>
            <a:ahLst/>
            <a:cxnLst/>
            <a:rect l="l" t="t" r="r" b="b"/>
            <a:pathLst>
              <a:path w="6570457" h="3480416">
                <a:moveTo>
                  <a:pt x="0" y="0"/>
                </a:moveTo>
                <a:lnTo>
                  <a:pt x="6570457" y="0"/>
                </a:lnTo>
                <a:lnTo>
                  <a:pt x="6570457" y="3480416"/>
                </a:lnTo>
                <a:lnTo>
                  <a:pt x="0" y="3480416"/>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2666759" y="1345375"/>
            <a:ext cx="12954482" cy="4318286"/>
          </a:xfrm>
          <a:prstGeom prst="rect">
            <a:avLst/>
          </a:prstGeom>
        </p:spPr>
        <p:txBody>
          <a:bodyPr lIns="0" tIns="0" rIns="0" bIns="0" rtlCol="0" anchor="t">
            <a:spAutoFit/>
          </a:bodyPr>
          <a:lstStyle/>
          <a:p>
            <a:pPr algn="ctr">
              <a:lnSpc>
                <a:spcPts val="10505"/>
              </a:lnSpc>
            </a:pPr>
            <a:r>
              <a:rPr lang="en-US" sz="10299" b="1">
                <a:solidFill>
                  <a:srgbClr val="FFECD9"/>
                </a:solidFill>
                <a:latin typeface="Hagrid Text Heavy"/>
                <a:ea typeface="Hagrid Text Heavy"/>
                <a:cs typeface="Hagrid Text Heavy"/>
                <a:sym typeface="Hagrid Text Heavy"/>
              </a:rPr>
              <a:t>Project goal and reasearch question </a:t>
            </a:r>
          </a:p>
        </p:txBody>
      </p:sp>
      <p:sp>
        <p:nvSpPr>
          <p:cNvPr id="8" name="Freeform 8"/>
          <p:cNvSpPr/>
          <p:nvPr/>
        </p:nvSpPr>
        <p:spPr>
          <a:xfrm rot="-3059586">
            <a:off x="12043758" y="5140016"/>
            <a:ext cx="6570457" cy="3480416"/>
          </a:xfrm>
          <a:custGeom>
            <a:avLst/>
            <a:gdLst/>
            <a:ahLst/>
            <a:cxnLst/>
            <a:rect l="l" t="t" r="r" b="b"/>
            <a:pathLst>
              <a:path w="6570457" h="3480416">
                <a:moveTo>
                  <a:pt x="0" y="0"/>
                </a:moveTo>
                <a:lnTo>
                  <a:pt x="6570457" y="0"/>
                </a:lnTo>
                <a:lnTo>
                  <a:pt x="6570457" y="3480416"/>
                </a:lnTo>
                <a:lnTo>
                  <a:pt x="0" y="3480416"/>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CD9"/>
        </a:solidFill>
        <a:effectLst/>
      </p:bgPr>
    </p:bg>
    <p:spTree>
      <p:nvGrpSpPr>
        <p:cNvPr id="1" name=""/>
        <p:cNvGrpSpPr/>
        <p:nvPr/>
      </p:nvGrpSpPr>
      <p:grpSpPr>
        <a:xfrm>
          <a:off x="0" y="0"/>
          <a:ext cx="0" cy="0"/>
          <a:chOff x="0" y="0"/>
          <a:chExt cx="0" cy="0"/>
        </a:xfrm>
      </p:grpSpPr>
      <p:sp>
        <p:nvSpPr>
          <p:cNvPr id="2" name="Freeform 2"/>
          <p:cNvSpPr/>
          <p:nvPr/>
        </p:nvSpPr>
        <p:spPr>
          <a:xfrm rot="-1979583">
            <a:off x="10411749" y="1199314"/>
            <a:ext cx="14664589" cy="9715290"/>
          </a:xfrm>
          <a:custGeom>
            <a:avLst/>
            <a:gdLst/>
            <a:ahLst/>
            <a:cxnLst/>
            <a:rect l="l" t="t" r="r" b="b"/>
            <a:pathLst>
              <a:path w="14664589" h="9715290">
                <a:moveTo>
                  <a:pt x="0" y="0"/>
                </a:moveTo>
                <a:lnTo>
                  <a:pt x="14664589" y="0"/>
                </a:lnTo>
                <a:lnTo>
                  <a:pt x="14664589" y="9715290"/>
                </a:lnTo>
                <a:lnTo>
                  <a:pt x="0" y="9715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685467" y="1938098"/>
            <a:ext cx="9324999" cy="9268415"/>
          </a:xfrm>
          <a:custGeom>
            <a:avLst/>
            <a:gdLst/>
            <a:ahLst/>
            <a:cxnLst/>
            <a:rect l="l" t="t" r="r" b="b"/>
            <a:pathLst>
              <a:path w="9324999" h="9268415">
                <a:moveTo>
                  <a:pt x="0" y="0"/>
                </a:moveTo>
                <a:lnTo>
                  <a:pt x="9324999" y="0"/>
                </a:lnTo>
                <a:lnTo>
                  <a:pt x="9324999" y="9268415"/>
                </a:lnTo>
                <a:lnTo>
                  <a:pt x="0" y="92684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028700" y="2080973"/>
            <a:ext cx="10016741" cy="1270503"/>
          </a:xfrm>
          <a:prstGeom prst="rect">
            <a:avLst/>
          </a:prstGeom>
        </p:spPr>
        <p:txBody>
          <a:bodyPr lIns="0" tIns="0" rIns="0" bIns="0" rtlCol="0" anchor="t">
            <a:spAutoFit/>
          </a:bodyPr>
          <a:lstStyle/>
          <a:p>
            <a:pPr algn="ctr">
              <a:lnSpc>
                <a:spcPts val="8970"/>
              </a:lnSpc>
            </a:pPr>
            <a:r>
              <a:rPr lang="en-US" sz="8794" b="1">
                <a:solidFill>
                  <a:srgbClr val="8E2020"/>
                </a:solidFill>
                <a:latin typeface="Hagrid Text Heavy"/>
                <a:ea typeface="Hagrid Text Heavy"/>
                <a:cs typeface="Hagrid Text Heavy"/>
                <a:sym typeface="Hagrid Text Heavy"/>
              </a:rPr>
              <a:t>Introduction</a:t>
            </a:r>
          </a:p>
        </p:txBody>
      </p:sp>
      <p:sp>
        <p:nvSpPr>
          <p:cNvPr id="5" name="TextBox 5"/>
          <p:cNvSpPr txBox="1"/>
          <p:nvPr/>
        </p:nvSpPr>
        <p:spPr>
          <a:xfrm>
            <a:off x="1160979" y="3901203"/>
            <a:ext cx="9752183" cy="1036320"/>
          </a:xfrm>
          <a:prstGeom prst="rect">
            <a:avLst/>
          </a:prstGeom>
        </p:spPr>
        <p:txBody>
          <a:bodyPr lIns="0" tIns="0" rIns="0" bIns="0" rtlCol="0" anchor="t">
            <a:spAutoFit/>
          </a:bodyPr>
          <a:lstStyle/>
          <a:p>
            <a:pPr algn="ctr">
              <a:lnSpc>
                <a:spcPts val="2700"/>
              </a:lnSpc>
            </a:pPr>
            <a:r>
              <a:rPr lang="en-US" sz="1800" b="1" spc="63">
                <a:solidFill>
                  <a:srgbClr val="8E2020"/>
                </a:solidFill>
                <a:latin typeface="Hagrid Text Bold"/>
                <a:ea typeface="Hagrid Text Bold"/>
                <a:cs typeface="Hagrid Text Bold"/>
                <a:sym typeface="Hagrid Text Bold"/>
              </a:rPr>
              <a:t>Goal</a:t>
            </a:r>
          </a:p>
          <a:p>
            <a:pPr algn="ctr">
              <a:lnSpc>
                <a:spcPts val="2700"/>
              </a:lnSpc>
            </a:pPr>
            <a:r>
              <a:rPr lang="en-US" sz="1800" spc="63">
                <a:solidFill>
                  <a:srgbClr val="8E2020"/>
                </a:solidFill>
                <a:latin typeface="Hagrid Text"/>
                <a:ea typeface="Hagrid Text"/>
                <a:cs typeface="Hagrid Text"/>
                <a:sym typeface="Hagrid Text"/>
              </a:rPr>
              <a:t>explore spatial distribution and relationship with the environmental covariates.</a:t>
            </a:r>
          </a:p>
        </p:txBody>
      </p:sp>
      <p:sp>
        <p:nvSpPr>
          <p:cNvPr id="6" name="TextBox 6"/>
          <p:cNvSpPr txBox="1"/>
          <p:nvPr/>
        </p:nvSpPr>
        <p:spPr>
          <a:xfrm>
            <a:off x="1273846" y="5632848"/>
            <a:ext cx="9639316" cy="1036320"/>
          </a:xfrm>
          <a:prstGeom prst="rect">
            <a:avLst/>
          </a:prstGeom>
        </p:spPr>
        <p:txBody>
          <a:bodyPr lIns="0" tIns="0" rIns="0" bIns="0" rtlCol="0" anchor="t">
            <a:spAutoFit/>
          </a:bodyPr>
          <a:lstStyle/>
          <a:p>
            <a:pPr algn="ctr">
              <a:lnSpc>
                <a:spcPts val="2700"/>
              </a:lnSpc>
            </a:pPr>
            <a:r>
              <a:rPr lang="en-US" sz="1800" b="1" spc="63">
                <a:solidFill>
                  <a:srgbClr val="8E2020"/>
                </a:solidFill>
                <a:latin typeface="Hagrid Text Bold"/>
                <a:ea typeface="Hagrid Text Bold"/>
                <a:cs typeface="Hagrid Text Bold"/>
                <a:sym typeface="Hagrid Text Bold"/>
              </a:rPr>
              <a:t>Study System</a:t>
            </a:r>
          </a:p>
          <a:p>
            <a:pPr algn="ctr">
              <a:lnSpc>
                <a:spcPts val="2700"/>
              </a:lnSpc>
            </a:pPr>
            <a:r>
              <a:rPr lang="en-US" sz="1800" spc="63">
                <a:solidFill>
                  <a:srgbClr val="8E2020"/>
                </a:solidFill>
                <a:latin typeface="Hagrid Text"/>
                <a:ea typeface="Hagrid Text"/>
                <a:cs typeface="Hagrid Text"/>
                <a:sym typeface="Hagrid Text"/>
              </a:rPr>
              <a:t>The Great Blue Heron, a coastal bird, is commonly found in low-elevation wetlands and near water bodies in BC.</a:t>
            </a:r>
          </a:p>
        </p:txBody>
      </p:sp>
      <p:sp>
        <p:nvSpPr>
          <p:cNvPr id="7" name="TextBox 7"/>
          <p:cNvSpPr txBox="1"/>
          <p:nvPr/>
        </p:nvSpPr>
        <p:spPr>
          <a:xfrm>
            <a:off x="1273846" y="7364493"/>
            <a:ext cx="9639316" cy="1379220"/>
          </a:xfrm>
          <a:prstGeom prst="rect">
            <a:avLst/>
          </a:prstGeom>
        </p:spPr>
        <p:txBody>
          <a:bodyPr lIns="0" tIns="0" rIns="0" bIns="0" rtlCol="0" anchor="t">
            <a:spAutoFit/>
          </a:bodyPr>
          <a:lstStyle/>
          <a:p>
            <a:pPr algn="ctr">
              <a:lnSpc>
                <a:spcPts val="2700"/>
              </a:lnSpc>
            </a:pPr>
            <a:r>
              <a:rPr lang="en-US" sz="1800" b="1" spc="63">
                <a:solidFill>
                  <a:srgbClr val="8E2020"/>
                </a:solidFill>
                <a:latin typeface="Hagrid Text Bold"/>
                <a:ea typeface="Hagrid Text Bold"/>
                <a:cs typeface="Hagrid Text Bold"/>
                <a:sym typeface="Hagrid Text Bold"/>
              </a:rPr>
              <a:t>Research Questions</a:t>
            </a:r>
          </a:p>
          <a:p>
            <a:pPr marL="388620" lvl="1" indent="-194310" algn="ctr">
              <a:lnSpc>
                <a:spcPts val="2700"/>
              </a:lnSpc>
              <a:buFont typeface="Arial"/>
              <a:buChar char="•"/>
            </a:pPr>
            <a:r>
              <a:rPr lang="en-US" sz="1800" spc="63">
                <a:solidFill>
                  <a:srgbClr val="8E2020"/>
                </a:solidFill>
                <a:latin typeface="Hagrid Text"/>
                <a:ea typeface="Hagrid Text"/>
                <a:cs typeface="Hagrid Text"/>
                <a:sym typeface="Hagrid Text"/>
              </a:rPr>
              <a:t>Is the distribution homogeneous or clustered?</a:t>
            </a:r>
          </a:p>
          <a:p>
            <a:pPr marL="388620" lvl="1" indent="-194310" algn="ctr">
              <a:lnSpc>
                <a:spcPts val="2700"/>
              </a:lnSpc>
              <a:buFont typeface="Arial"/>
              <a:buChar char="•"/>
            </a:pPr>
            <a:r>
              <a:rPr lang="en-US" sz="1800" spc="63">
                <a:solidFill>
                  <a:srgbClr val="8E2020"/>
                </a:solidFill>
                <a:latin typeface="Hagrid Text"/>
                <a:ea typeface="Hagrid Text"/>
                <a:cs typeface="Hagrid Text"/>
                <a:sym typeface="Hagrid Text"/>
              </a:rPr>
              <a:t>How do elevation, forest cover, human footprint, and water proximity influence distribution?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E2020"/>
        </a:solidFill>
        <a:effectLst/>
      </p:bgPr>
    </p:bg>
    <p:spTree>
      <p:nvGrpSpPr>
        <p:cNvPr id="1" name=""/>
        <p:cNvGrpSpPr/>
        <p:nvPr/>
      </p:nvGrpSpPr>
      <p:grpSpPr>
        <a:xfrm>
          <a:off x="0" y="0"/>
          <a:ext cx="0" cy="0"/>
          <a:chOff x="0" y="0"/>
          <a:chExt cx="0" cy="0"/>
        </a:xfrm>
      </p:grpSpPr>
      <p:grpSp>
        <p:nvGrpSpPr>
          <p:cNvPr id="2" name="Group 2"/>
          <p:cNvGrpSpPr/>
          <p:nvPr/>
        </p:nvGrpSpPr>
        <p:grpSpPr>
          <a:xfrm>
            <a:off x="9312666" y="348974"/>
            <a:ext cx="8678702" cy="9589053"/>
            <a:chOff x="0" y="0"/>
            <a:chExt cx="979387" cy="1082120"/>
          </a:xfrm>
        </p:grpSpPr>
        <p:sp>
          <p:nvSpPr>
            <p:cNvPr id="3" name="Freeform 3"/>
            <p:cNvSpPr/>
            <p:nvPr/>
          </p:nvSpPr>
          <p:spPr>
            <a:xfrm>
              <a:off x="0" y="0"/>
              <a:ext cx="979387" cy="1082120"/>
            </a:xfrm>
            <a:custGeom>
              <a:avLst/>
              <a:gdLst/>
              <a:ahLst/>
              <a:cxnLst/>
              <a:rect l="l" t="t" r="r" b="b"/>
              <a:pathLst>
                <a:path w="979387" h="1082120">
                  <a:moveTo>
                    <a:pt x="899969" y="0"/>
                  </a:moveTo>
                  <a:lnTo>
                    <a:pt x="79418" y="0"/>
                  </a:lnTo>
                  <a:cubicBezTo>
                    <a:pt x="79418" y="43699"/>
                    <a:pt x="44079" y="79418"/>
                    <a:pt x="0" y="79418"/>
                  </a:cubicBezTo>
                  <a:lnTo>
                    <a:pt x="0" y="1002702"/>
                  </a:lnTo>
                  <a:cubicBezTo>
                    <a:pt x="43699" y="1002702"/>
                    <a:pt x="79418" y="1038041"/>
                    <a:pt x="79418" y="1082120"/>
                  </a:cubicBezTo>
                  <a:lnTo>
                    <a:pt x="899969" y="1082120"/>
                  </a:lnTo>
                  <a:cubicBezTo>
                    <a:pt x="899969" y="1038420"/>
                    <a:pt x="935308" y="1002702"/>
                    <a:pt x="979387" y="1002702"/>
                  </a:cubicBezTo>
                  <a:lnTo>
                    <a:pt x="979387" y="79418"/>
                  </a:lnTo>
                  <a:cubicBezTo>
                    <a:pt x="935688" y="79418"/>
                    <a:pt x="899969" y="44079"/>
                    <a:pt x="899969" y="0"/>
                  </a:cubicBezTo>
                  <a:close/>
                </a:path>
              </a:pathLst>
            </a:custGeom>
            <a:solidFill>
              <a:srgbClr val="FFECD9"/>
            </a:solidFill>
          </p:spPr>
        </p:sp>
        <p:sp>
          <p:nvSpPr>
            <p:cNvPr id="4" name="TextBox 4"/>
            <p:cNvSpPr txBox="1"/>
            <p:nvPr/>
          </p:nvSpPr>
          <p:spPr>
            <a:xfrm>
              <a:off x="38100" y="0"/>
              <a:ext cx="903187" cy="104402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96632" y="348974"/>
            <a:ext cx="8749334" cy="9589053"/>
            <a:chOff x="0" y="0"/>
            <a:chExt cx="987358" cy="1082120"/>
          </a:xfrm>
        </p:grpSpPr>
        <p:sp>
          <p:nvSpPr>
            <p:cNvPr id="6" name="Freeform 6"/>
            <p:cNvSpPr/>
            <p:nvPr/>
          </p:nvSpPr>
          <p:spPr>
            <a:xfrm>
              <a:off x="0" y="0"/>
              <a:ext cx="987358" cy="1082120"/>
            </a:xfrm>
            <a:custGeom>
              <a:avLst/>
              <a:gdLst/>
              <a:ahLst/>
              <a:cxnLst/>
              <a:rect l="l" t="t" r="r" b="b"/>
              <a:pathLst>
                <a:path w="987358" h="1082120">
                  <a:moveTo>
                    <a:pt x="907940" y="0"/>
                  </a:moveTo>
                  <a:lnTo>
                    <a:pt x="79418" y="0"/>
                  </a:lnTo>
                  <a:cubicBezTo>
                    <a:pt x="79418" y="43699"/>
                    <a:pt x="44079" y="79418"/>
                    <a:pt x="0" y="79418"/>
                  </a:cubicBezTo>
                  <a:lnTo>
                    <a:pt x="0" y="1002702"/>
                  </a:lnTo>
                  <a:cubicBezTo>
                    <a:pt x="43699" y="1002702"/>
                    <a:pt x="79418" y="1038041"/>
                    <a:pt x="79418" y="1082120"/>
                  </a:cubicBezTo>
                  <a:lnTo>
                    <a:pt x="907940" y="1082120"/>
                  </a:lnTo>
                  <a:cubicBezTo>
                    <a:pt x="907940" y="1038420"/>
                    <a:pt x="943279" y="1002702"/>
                    <a:pt x="987358" y="1002702"/>
                  </a:cubicBezTo>
                  <a:lnTo>
                    <a:pt x="987358" y="79418"/>
                  </a:lnTo>
                  <a:cubicBezTo>
                    <a:pt x="943659" y="79418"/>
                    <a:pt x="907940" y="44079"/>
                    <a:pt x="907940" y="0"/>
                  </a:cubicBezTo>
                  <a:close/>
                </a:path>
              </a:pathLst>
            </a:custGeom>
            <a:solidFill>
              <a:srgbClr val="FFECD9"/>
            </a:solidFill>
          </p:spPr>
        </p:sp>
        <p:sp>
          <p:nvSpPr>
            <p:cNvPr id="7" name="TextBox 7"/>
            <p:cNvSpPr txBox="1"/>
            <p:nvPr/>
          </p:nvSpPr>
          <p:spPr>
            <a:xfrm>
              <a:off x="38100" y="0"/>
              <a:ext cx="911158" cy="104402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753434" y="4909826"/>
            <a:ext cx="902494" cy="968881"/>
          </a:xfrm>
          <a:custGeom>
            <a:avLst/>
            <a:gdLst/>
            <a:ahLst/>
            <a:cxnLst/>
            <a:rect l="l" t="t" r="r" b="b"/>
            <a:pathLst>
              <a:path w="902494" h="968881">
                <a:moveTo>
                  <a:pt x="0" y="0"/>
                </a:moveTo>
                <a:lnTo>
                  <a:pt x="902494" y="0"/>
                </a:lnTo>
                <a:lnTo>
                  <a:pt x="902494" y="968882"/>
                </a:lnTo>
                <a:lnTo>
                  <a:pt x="0" y="968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910003" y="4944740"/>
            <a:ext cx="1074558" cy="1027669"/>
          </a:xfrm>
          <a:custGeom>
            <a:avLst/>
            <a:gdLst/>
            <a:ahLst/>
            <a:cxnLst/>
            <a:rect l="l" t="t" r="r" b="b"/>
            <a:pathLst>
              <a:path w="1074558" h="1027669">
                <a:moveTo>
                  <a:pt x="0" y="0"/>
                </a:moveTo>
                <a:lnTo>
                  <a:pt x="1074558" y="0"/>
                </a:lnTo>
                <a:lnTo>
                  <a:pt x="1074558" y="1027669"/>
                </a:lnTo>
                <a:lnTo>
                  <a:pt x="0" y="10276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0590851" y="7050797"/>
            <a:ext cx="6122333" cy="1937148"/>
          </a:xfrm>
          <a:custGeom>
            <a:avLst/>
            <a:gdLst/>
            <a:ahLst/>
            <a:cxnLst/>
            <a:rect l="l" t="t" r="r" b="b"/>
            <a:pathLst>
              <a:path w="6122333" h="1937148">
                <a:moveTo>
                  <a:pt x="0" y="0"/>
                </a:moveTo>
                <a:lnTo>
                  <a:pt x="6122333" y="0"/>
                </a:lnTo>
                <a:lnTo>
                  <a:pt x="6122333" y="1937148"/>
                </a:lnTo>
                <a:lnTo>
                  <a:pt x="0" y="1937148"/>
                </a:lnTo>
                <a:lnTo>
                  <a:pt x="0" y="0"/>
                </a:lnTo>
                <a:close/>
              </a:path>
            </a:pathLst>
          </a:custGeom>
          <a:blipFill>
            <a:blip r:embed="rId7"/>
            <a:stretch>
              <a:fillRect b="-907"/>
            </a:stretch>
          </a:blipFill>
        </p:spPr>
      </p:sp>
      <p:sp>
        <p:nvSpPr>
          <p:cNvPr id="11" name="Freeform 11"/>
          <p:cNvSpPr/>
          <p:nvPr/>
        </p:nvSpPr>
        <p:spPr>
          <a:xfrm>
            <a:off x="1076288" y="6819536"/>
            <a:ext cx="7190022" cy="2399670"/>
          </a:xfrm>
          <a:custGeom>
            <a:avLst/>
            <a:gdLst/>
            <a:ahLst/>
            <a:cxnLst/>
            <a:rect l="l" t="t" r="r" b="b"/>
            <a:pathLst>
              <a:path w="7190022" h="2399670">
                <a:moveTo>
                  <a:pt x="0" y="0"/>
                </a:moveTo>
                <a:lnTo>
                  <a:pt x="7190022" y="0"/>
                </a:lnTo>
                <a:lnTo>
                  <a:pt x="7190022" y="2399670"/>
                </a:lnTo>
                <a:lnTo>
                  <a:pt x="0" y="2399670"/>
                </a:lnTo>
                <a:lnTo>
                  <a:pt x="0" y="0"/>
                </a:lnTo>
                <a:close/>
              </a:path>
            </a:pathLst>
          </a:custGeom>
          <a:blipFill>
            <a:blip r:embed="rId8"/>
            <a:stretch>
              <a:fillRect/>
            </a:stretch>
          </a:blipFill>
        </p:spPr>
      </p:sp>
      <p:sp>
        <p:nvSpPr>
          <p:cNvPr id="12" name="TextBox 12"/>
          <p:cNvSpPr txBox="1"/>
          <p:nvPr/>
        </p:nvSpPr>
        <p:spPr>
          <a:xfrm>
            <a:off x="1028700" y="1443141"/>
            <a:ext cx="7214566" cy="823341"/>
          </a:xfrm>
          <a:prstGeom prst="rect">
            <a:avLst/>
          </a:prstGeom>
        </p:spPr>
        <p:txBody>
          <a:bodyPr lIns="0" tIns="0" rIns="0" bIns="0" rtlCol="0" anchor="t">
            <a:spAutoFit/>
          </a:bodyPr>
          <a:lstStyle/>
          <a:p>
            <a:pPr algn="ctr">
              <a:lnSpc>
                <a:spcPts val="5712"/>
              </a:lnSpc>
            </a:pPr>
            <a:r>
              <a:rPr lang="en-US" sz="5600" b="1">
                <a:solidFill>
                  <a:srgbClr val="8E2020"/>
                </a:solidFill>
                <a:latin typeface="Hagrid Text Heavy"/>
                <a:ea typeface="Hagrid Text Heavy"/>
                <a:cs typeface="Hagrid Text Heavy"/>
                <a:sym typeface="Hagrid Text Heavy"/>
              </a:rPr>
              <a:t>Speices data</a:t>
            </a:r>
          </a:p>
        </p:txBody>
      </p:sp>
      <p:sp>
        <p:nvSpPr>
          <p:cNvPr id="13" name="TextBox 13"/>
          <p:cNvSpPr txBox="1"/>
          <p:nvPr/>
        </p:nvSpPr>
        <p:spPr>
          <a:xfrm>
            <a:off x="9910003" y="1443141"/>
            <a:ext cx="7214566" cy="823341"/>
          </a:xfrm>
          <a:prstGeom prst="rect">
            <a:avLst/>
          </a:prstGeom>
        </p:spPr>
        <p:txBody>
          <a:bodyPr lIns="0" tIns="0" rIns="0" bIns="0" rtlCol="0" anchor="t">
            <a:spAutoFit/>
          </a:bodyPr>
          <a:lstStyle/>
          <a:p>
            <a:pPr algn="ctr">
              <a:lnSpc>
                <a:spcPts val="5712"/>
              </a:lnSpc>
            </a:pPr>
            <a:r>
              <a:rPr lang="en-US" sz="5600" b="1">
                <a:solidFill>
                  <a:srgbClr val="8E2020"/>
                </a:solidFill>
                <a:latin typeface="Hagrid Text Heavy"/>
                <a:ea typeface="Hagrid Text Heavy"/>
                <a:cs typeface="Hagrid Text Heavy"/>
                <a:sym typeface="Hagrid Text Heavy"/>
              </a:rPr>
              <a:t>Covariate data</a:t>
            </a:r>
          </a:p>
        </p:txBody>
      </p:sp>
      <p:sp>
        <p:nvSpPr>
          <p:cNvPr id="14" name="TextBox 14"/>
          <p:cNvSpPr txBox="1"/>
          <p:nvPr/>
        </p:nvSpPr>
        <p:spPr>
          <a:xfrm>
            <a:off x="1772649" y="4128395"/>
            <a:ext cx="5797300" cy="2465070"/>
          </a:xfrm>
          <a:prstGeom prst="rect">
            <a:avLst/>
          </a:prstGeom>
        </p:spPr>
        <p:txBody>
          <a:bodyPr lIns="0" tIns="0" rIns="0" bIns="0" rtlCol="0" anchor="t">
            <a:spAutoFit/>
          </a:bodyPr>
          <a:lstStyle/>
          <a:p>
            <a:pPr marL="388620" lvl="1" indent="-194310" algn="l">
              <a:lnSpc>
                <a:spcPts val="2700"/>
              </a:lnSpc>
              <a:buFont typeface="Arial"/>
              <a:buChar char="•"/>
            </a:pPr>
            <a:r>
              <a:rPr lang="en-US" sz="1800" b="1">
                <a:solidFill>
                  <a:srgbClr val="101111"/>
                </a:solidFill>
                <a:latin typeface="Hagrid Text Bold"/>
                <a:ea typeface="Hagrid Text Bold"/>
                <a:cs typeface="Hagrid Text Bold"/>
                <a:sym typeface="Hagrid Text Bold"/>
              </a:rPr>
              <a:t>The original CSV file contains redundant columns</a:t>
            </a:r>
          </a:p>
          <a:p>
            <a:pPr marL="388620" lvl="1" indent="-194310" algn="l">
              <a:lnSpc>
                <a:spcPts val="2700"/>
              </a:lnSpc>
              <a:buFont typeface="Arial"/>
              <a:buChar char="•"/>
            </a:pPr>
            <a:r>
              <a:rPr lang="en-US" sz="1800" b="1">
                <a:solidFill>
                  <a:srgbClr val="101111"/>
                </a:solidFill>
                <a:latin typeface="Hagrid Text Bold"/>
                <a:ea typeface="Hagrid Text Bold"/>
                <a:cs typeface="Hagrid Text Bold"/>
                <a:sym typeface="Hagrid Text Bold"/>
              </a:rPr>
              <a:t>Removing the missing value</a:t>
            </a:r>
          </a:p>
          <a:p>
            <a:pPr marL="388620" lvl="1" indent="-194310" algn="l">
              <a:lnSpc>
                <a:spcPts val="2700"/>
              </a:lnSpc>
              <a:buFont typeface="Arial"/>
              <a:buChar char="•"/>
            </a:pPr>
            <a:r>
              <a:rPr lang="en-US" sz="1800" b="1">
                <a:solidFill>
                  <a:srgbClr val="101111"/>
                </a:solidFill>
                <a:latin typeface="Hagrid Text Bold"/>
                <a:ea typeface="Hagrid Text Bold"/>
                <a:cs typeface="Hagrid Text Bold"/>
                <a:sym typeface="Hagrid Text Bold"/>
              </a:rPr>
              <a:t>Filter out the useful columns like Longitude and Latitude</a:t>
            </a:r>
          </a:p>
          <a:p>
            <a:pPr marL="388620" lvl="1" indent="-194310" algn="l">
              <a:lnSpc>
                <a:spcPts val="2700"/>
              </a:lnSpc>
              <a:buFont typeface="Arial"/>
              <a:buChar char="•"/>
            </a:pPr>
            <a:r>
              <a:rPr lang="en-US" sz="1800" b="1">
                <a:solidFill>
                  <a:srgbClr val="101111"/>
                </a:solidFill>
                <a:latin typeface="Hagrid Text Bold"/>
                <a:ea typeface="Hagrid Text Bold"/>
                <a:cs typeface="Hagrid Text Bold"/>
                <a:sym typeface="Hagrid Text Bold"/>
              </a:rPr>
              <a:t>Transform the coordinates to match the window</a:t>
            </a:r>
          </a:p>
        </p:txBody>
      </p:sp>
      <p:sp>
        <p:nvSpPr>
          <p:cNvPr id="15" name="TextBox 15"/>
          <p:cNvSpPr txBox="1"/>
          <p:nvPr/>
        </p:nvSpPr>
        <p:spPr>
          <a:xfrm>
            <a:off x="1204681" y="3112258"/>
            <a:ext cx="6862604" cy="434838"/>
          </a:xfrm>
          <a:prstGeom prst="rect">
            <a:avLst/>
          </a:prstGeom>
        </p:spPr>
        <p:txBody>
          <a:bodyPr lIns="0" tIns="0" rIns="0" bIns="0" rtlCol="0" anchor="t">
            <a:spAutoFit/>
          </a:bodyPr>
          <a:lstStyle/>
          <a:p>
            <a:pPr algn="ctr">
              <a:lnSpc>
                <a:spcPts val="3198"/>
              </a:lnSpc>
            </a:pPr>
            <a:r>
              <a:rPr lang="en-US" sz="2757" b="1" spc="96">
                <a:solidFill>
                  <a:srgbClr val="8E2020"/>
                </a:solidFill>
                <a:latin typeface="Hagrid Text Bold"/>
                <a:ea typeface="Hagrid Text Bold"/>
                <a:cs typeface="Hagrid Text Bold"/>
                <a:sym typeface="Hagrid Text Bold"/>
              </a:rPr>
              <a:t>DATA PREPROCESSING</a:t>
            </a:r>
          </a:p>
        </p:txBody>
      </p:sp>
      <p:sp>
        <p:nvSpPr>
          <p:cNvPr id="16" name="TextBox 16"/>
          <p:cNvSpPr txBox="1"/>
          <p:nvPr/>
        </p:nvSpPr>
        <p:spPr>
          <a:xfrm>
            <a:off x="10179466" y="3112258"/>
            <a:ext cx="6945103" cy="434838"/>
          </a:xfrm>
          <a:prstGeom prst="rect">
            <a:avLst/>
          </a:prstGeom>
        </p:spPr>
        <p:txBody>
          <a:bodyPr lIns="0" tIns="0" rIns="0" bIns="0" rtlCol="0" anchor="t">
            <a:spAutoFit/>
          </a:bodyPr>
          <a:lstStyle/>
          <a:p>
            <a:pPr algn="ctr">
              <a:lnSpc>
                <a:spcPts val="3198"/>
              </a:lnSpc>
            </a:pPr>
            <a:r>
              <a:rPr lang="en-US" sz="2757" b="1" spc="96">
                <a:solidFill>
                  <a:srgbClr val="8E2020"/>
                </a:solidFill>
                <a:latin typeface="Hagrid Text Bold"/>
                <a:ea typeface="Hagrid Text Bold"/>
                <a:cs typeface="Hagrid Text Bold"/>
                <a:sym typeface="Hagrid Text Bold"/>
              </a:rPr>
              <a:t>ENVIRONMENTAL VARIABLES</a:t>
            </a:r>
          </a:p>
        </p:txBody>
      </p:sp>
      <p:sp>
        <p:nvSpPr>
          <p:cNvPr id="17" name="TextBox 17"/>
          <p:cNvSpPr txBox="1"/>
          <p:nvPr/>
        </p:nvSpPr>
        <p:spPr>
          <a:xfrm>
            <a:off x="11098861" y="4545127"/>
            <a:ext cx="5797300" cy="1760220"/>
          </a:xfrm>
          <a:prstGeom prst="rect">
            <a:avLst/>
          </a:prstGeom>
        </p:spPr>
        <p:txBody>
          <a:bodyPr lIns="0" tIns="0" rIns="0" bIns="0" rtlCol="0" anchor="t">
            <a:spAutoFit/>
          </a:bodyPr>
          <a:lstStyle/>
          <a:p>
            <a:pPr algn="l">
              <a:lnSpc>
                <a:spcPts val="2700"/>
              </a:lnSpc>
            </a:pPr>
            <a:r>
              <a:rPr lang="en-US" sz="1800" b="1">
                <a:solidFill>
                  <a:srgbClr val="101111"/>
                </a:solidFill>
                <a:latin typeface="Hagrid Text Bold"/>
                <a:ea typeface="Hagrid Text Bold"/>
                <a:cs typeface="Hagrid Text Bold"/>
                <a:sym typeface="Hagrid Text Bold"/>
              </a:rPr>
              <a:t>There are four external variables:</a:t>
            </a:r>
          </a:p>
          <a:p>
            <a:pPr marL="388620" lvl="1" indent="-194310" algn="l">
              <a:lnSpc>
                <a:spcPts val="2700"/>
              </a:lnSpc>
              <a:buFont typeface="Arial"/>
              <a:buChar char="•"/>
            </a:pPr>
            <a:r>
              <a:rPr lang="en-US" sz="1800" b="1">
                <a:solidFill>
                  <a:srgbClr val="101111"/>
                </a:solidFill>
                <a:latin typeface="Hagrid Text Bold"/>
                <a:ea typeface="Hagrid Text Bold"/>
                <a:cs typeface="Hagrid Text Bold"/>
                <a:sym typeface="Hagrid Text Bold"/>
              </a:rPr>
              <a:t>Elevation</a:t>
            </a:r>
          </a:p>
          <a:p>
            <a:pPr marL="388620" lvl="1" indent="-194310" algn="l">
              <a:lnSpc>
                <a:spcPts val="2700"/>
              </a:lnSpc>
              <a:buFont typeface="Arial"/>
              <a:buChar char="•"/>
            </a:pPr>
            <a:r>
              <a:rPr lang="en-US" sz="1800" b="1">
                <a:solidFill>
                  <a:srgbClr val="101111"/>
                </a:solidFill>
                <a:latin typeface="Hagrid Text Bold"/>
                <a:ea typeface="Hagrid Text Bold"/>
                <a:cs typeface="Hagrid Text Bold"/>
                <a:sym typeface="Hagrid Text Bold"/>
              </a:rPr>
              <a:t>Foreset Cover</a:t>
            </a:r>
          </a:p>
          <a:p>
            <a:pPr marL="388620" lvl="1" indent="-194310" algn="l">
              <a:lnSpc>
                <a:spcPts val="2700"/>
              </a:lnSpc>
              <a:buFont typeface="Arial"/>
              <a:buChar char="•"/>
            </a:pPr>
            <a:r>
              <a:rPr lang="en-US" sz="1800" b="1">
                <a:solidFill>
                  <a:srgbClr val="101111"/>
                </a:solidFill>
                <a:latin typeface="Hagrid Text Bold"/>
                <a:ea typeface="Hagrid Text Bold"/>
                <a:cs typeface="Hagrid Text Bold"/>
                <a:sym typeface="Hagrid Text Bold"/>
              </a:rPr>
              <a:t>Human Footprint index (HFI)</a:t>
            </a:r>
          </a:p>
          <a:p>
            <a:pPr marL="388620" lvl="1" indent="-194310" algn="l">
              <a:lnSpc>
                <a:spcPts val="2700"/>
              </a:lnSpc>
              <a:buFont typeface="Arial"/>
              <a:buChar char="•"/>
            </a:pPr>
            <a:r>
              <a:rPr lang="en-US" sz="1800" b="1">
                <a:solidFill>
                  <a:srgbClr val="101111"/>
                </a:solidFill>
                <a:latin typeface="Hagrid Text Bold"/>
                <a:ea typeface="Hagrid Text Bold"/>
                <a:cs typeface="Hagrid Text Bold"/>
                <a:sym typeface="Hagrid Text Bold"/>
              </a:rPr>
              <a:t>Distance to Water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E2020"/>
        </a:solidFill>
        <a:effectLst/>
      </p:bgPr>
    </p:bg>
    <p:spTree>
      <p:nvGrpSpPr>
        <p:cNvPr id="1" name=""/>
        <p:cNvGrpSpPr/>
        <p:nvPr/>
      </p:nvGrpSpPr>
      <p:grpSpPr>
        <a:xfrm>
          <a:off x="0" y="0"/>
          <a:ext cx="0" cy="0"/>
          <a:chOff x="0" y="0"/>
          <a:chExt cx="0" cy="0"/>
        </a:xfrm>
      </p:grpSpPr>
      <p:sp>
        <p:nvSpPr>
          <p:cNvPr id="2" name="Freeform 2"/>
          <p:cNvSpPr/>
          <p:nvPr/>
        </p:nvSpPr>
        <p:spPr>
          <a:xfrm rot="-3645659">
            <a:off x="-3468038" y="312880"/>
            <a:ext cx="10210440" cy="5408540"/>
          </a:xfrm>
          <a:custGeom>
            <a:avLst/>
            <a:gdLst/>
            <a:ahLst/>
            <a:cxnLst/>
            <a:rect l="l" t="t" r="r" b="b"/>
            <a:pathLst>
              <a:path w="10210440" h="5408540">
                <a:moveTo>
                  <a:pt x="0" y="0"/>
                </a:moveTo>
                <a:lnTo>
                  <a:pt x="10210440" y="0"/>
                </a:lnTo>
                <a:lnTo>
                  <a:pt x="10210440" y="5408540"/>
                </a:lnTo>
                <a:lnTo>
                  <a:pt x="0" y="5408540"/>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sp>
      <p:sp>
        <p:nvSpPr>
          <p:cNvPr id="3" name="Freeform 3"/>
          <p:cNvSpPr/>
          <p:nvPr/>
        </p:nvSpPr>
        <p:spPr>
          <a:xfrm rot="-3809758">
            <a:off x="12154080" y="3735225"/>
            <a:ext cx="10210440" cy="5408540"/>
          </a:xfrm>
          <a:custGeom>
            <a:avLst/>
            <a:gdLst/>
            <a:ahLst/>
            <a:cxnLst/>
            <a:rect l="l" t="t" r="r" b="b"/>
            <a:pathLst>
              <a:path w="10210440" h="5408540">
                <a:moveTo>
                  <a:pt x="0" y="0"/>
                </a:moveTo>
                <a:lnTo>
                  <a:pt x="10210440" y="0"/>
                </a:lnTo>
                <a:lnTo>
                  <a:pt x="10210440" y="5408540"/>
                </a:lnTo>
                <a:lnTo>
                  <a:pt x="0" y="5408540"/>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008031" y="2891005"/>
            <a:ext cx="6858292" cy="6173441"/>
            <a:chOff x="0" y="0"/>
            <a:chExt cx="1538761" cy="1385104"/>
          </a:xfrm>
        </p:grpSpPr>
        <p:sp>
          <p:nvSpPr>
            <p:cNvPr id="5" name="Freeform 5"/>
            <p:cNvSpPr/>
            <p:nvPr/>
          </p:nvSpPr>
          <p:spPr>
            <a:xfrm>
              <a:off x="0" y="0"/>
              <a:ext cx="1538761" cy="1385104"/>
            </a:xfrm>
            <a:custGeom>
              <a:avLst/>
              <a:gdLst/>
              <a:ahLst/>
              <a:cxnLst/>
              <a:rect l="l" t="t" r="r" b="b"/>
              <a:pathLst>
                <a:path w="1538761" h="1385104">
                  <a:moveTo>
                    <a:pt x="1459343" y="0"/>
                  </a:moveTo>
                  <a:lnTo>
                    <a:pt x="79418" y="0"/>
                  </a:lnTo>
                  <a:cubicBezTo>
                    <a:pt x="79418" y="43699"/>
                    <a:pt x="44079" y="79418"/>
                    <a:pt x="0" y="79418"/>
                  </a:cubicBezTo>
                  <a:lnTo>
                    <a:pt x="0" y="1305686"/>
                  </a:lnTo>
                  <a:cubicBezTo>
                    <a:pt x="43699" y="1305686"/>
                    <a:pt x="79418" y="1341025"/>
                    <a:pt x="79418" y="1385104"/>
                  </a:cubicBezTo>
                  <a:lnTo>
                    <a:pt x="1459343" y="1385104"/>
                  </a:lnTo>
                  <a:cubicBezTo>
                    <a:pt x="1459343" y="1341405"/>
                    <a:pt x="1494682" y="1305686"/>
                    <a:pt x="1538761" y="1305686"/>
                  </a:cubicBezTo>
                  <a:lnTo>
                    <a:pt x="1538761" y="79418"/>
                  </a:lnTo>
                  <a:cubicBezTo>
                    <a:pt x="1495061" y="79418"/>
                    <a:pt x="1459343" y="44079"/>
                    <a:pt x="1459343" y="0"/>
                  </a:cubicBezTo>
                  <a:close/>
                </a:path>
              </a:pathLst>
            </a:custGeom>
            <a:solidFill>
              <a:srgbClr val="FFECD9"/>
            </a:solidFill>
          </p:spPr>
        </p:sp>
        <p:sp>
          <p:nvSpPr>
            <p:cNvPr id="6" name="TextBox 6"/>
            <p:cNvSpPr txBox="1"/>
            <p:nvPr/>
          </p:nvSpPr>
          <p:spPr>
            <a:xfrm>
              <a:off x="38100" y="0"/>
              <a:ext cx="1462561" cy="134700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421676" y="2891005"/>
            <a:ext cx="6858292" cy="6173441"/>
            <a:chOff x="0" y="0"/>
            <a:chExt cx="1538761" cy="1385104"/>
          </a:xfrm>
        </p:grpSpPr>
        <p:sp>
          <p:nvSpPr>
            <p:cNvPr id="8" name="Freeform 8"/>
            <p:cNvSpPr/>
            <p:nvPr/>
          </p:nvSpPr>
          <p:spPr>
            <a:xfrm>
              <a:off x="0" y="0"/>
              <a:ext cx="1538761" cy="1385104"/>
            </a:xfrm>
            <a:custGeom>
              <a:avLst/>
              <a:gdLst/>
              <a:ahLst/>
              <a:cxnLst/>
              <a:rect l="l" t="t" r="r" b="b"/>
              <a:pathLst>
                <a:path w="1538761" h="1385104">
                  <a:moveTo>
                    <a:pt x="1459343" y="0"/>
                  </a:moveTo>
                  <a:lnTo>
                    <a:pt x="79418" y="0"/>
                  </a:lnTo>
                  <a:cubicBezTo>
                    <a:pt x="79418" y="43699"/>
                    <a:pt x="44079" y="79418"/>
                    <a:pt x="0" y="79418"/>
                  </a:cubicBezTo>
                  <a:lnTo>
                    <a:pt x="0" y="1305686"/>
                  </a:lnTo>
                  <a:cubicBezTo>
                    <a:pt x="43699" y="1305686"/>
                    <a:pt x="79418" y="1341025"/>
                    <a:pt x="79418" y="1385104"/>
                  </a:cubicBezTo>
                  <a:lnTo>
                    <a:pt x="1459343" y="1385104"/>
                  </a:lnTo>
                  <a:cubicBezTo>
                    <a:pt x="1459343" y="1341405"/>
                    <a:pt x="1494682" y="1305686"/>
                    <a:pt x="1538761" y="1305686"/>
                  </a:cubicBezTo>
                  <a:lnTo>
                    <a:pt x="1538761" y="79418"/>
                  </a:lnTo>
                  <a:cubicBezTo>
                    <a:pt x="1495061" y="79418"/>
                    <a:pt x="1459343" y="44079"/>
                    <a:pt x="1459343" y="0"/>
                  </a:cubicBezTo>
                  <a:close/>
                </a:path>
              </a:pathLst>
            </a:custGeom>
            <a:solidFill>
              <a:srgbClr val="FFECD9"/>
            </a:solidFill>
          </p:spPr>
        </p:sp>
        <p:sp>
          <p:nvSpPr>
            <p:cNvPr id="9" name="TextBox 9"/>
            <p:cNvSpPr txBox="1"/>
            <p:nvPr/>
          </p:nvSpPr>
          <p:spPr>
            <a:xfrm>
              <a:off x="38100" y="0"/>
              <a:ext cx="1462561" cy="134700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9978584" y="3620597"/>
            <a:ext cx="5956426" cy="4714257"/>
          </a:xfrm>
          <a:custGeom>
            <a:avLst/>
            <a:gdLst/>
            <a:ahLst/>
            <a:cxnLst/>
            <a:rect l="l" t="t" r="r" b="b"/>
            <a:pathLst>
              <a:path w="5956426" h="4714257">
                <a:moveTo>
                  <a:pt x="0" y="0"/>
                </a:moveTo>
                <a:lnTo>
                  <a:pt x="5956426" y="0"/>
                </a:lnTo>
                <a:lnTo>
                  <a:pt x="5956426" y="4714257"/>
                </a:lnTo>
                <a:lnTo>
                  <a:pt x="0" y="4714257"/>
                </a:lnTo>
                <a:lnTo>
                  <a:pt x="0" y="0"/>
                </a:lnTo>
                <a:close/>
              </a:path>
            </a:pathLst>
          </a:custGeom>
          <a:blipFill>
            <a:blip r:embed="rId5"/>
            <a:stretch>
              <a:fillRect/>
            </a:stretch>
          </a:blipFill>
          <a:ln cap="rnd">
            <a:noFill/>
            <a:prstDash val="lgDash"/>
            <a:round/>
          </a:ln>
        </p:spPr>
      </p:sp>
      <p:sp>
        <p:nvSpPr>
          <p:cNvPr id="11" name="Freeform 11"/>
          <p:cNvSpPr/>
          <p:nvPr/>
        </p:nvSpPr>
        <p:spPr>
          <a:xfrm>
            <a:off x="5838940" y="6572069"/>
            <a:ext cx="6610120" cy="4114800"/>
          </a:xfrm>
          <a:custGeom>
            <a:avLst/>
            <a:gdLst/>
            <a:ahLst/>
            <a:cxnLst/>
            <a:rect l="l" t="t" r="r" b="b"/>
            <a:pathLst>
              <a:path w="6610120" h="4114800">
                <a:moveTo>
                  <a:pt x="0" y="0"/>
                </a:moveTo>
                <a:lnTo>
                  <a:pt x="6610120" y="0"/>
                </a:lnTo>
                <a:lnTo>
                  <a:pt x="661012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820727" y="1181100"/>
            <a:ext cx="16646546" cy="1296577"/>
          </a:xfrm>
          <a:prstGeom prst="rect">
            <a:avLst/>
          </a:prstGeom>
        </p:spPr>
        <p:txBody>
          <a:bodyPr lIns="0" tIns="0" rIns="0" bIns="0" rtlCol="0" anchor="t">
            <a:spAutoFit/>
          </a:bodyPr>
          <a:lstStyle/>
          <a:p>
            <a:pPr algn="ctr">
              <a:lnSpc>
                <a:spcPts val="9517"/>
              </a:lnSpc>
            </a:pPr>
            <a:r>
              <a:rPr lang="en-US" sz="9331" b="1">
                <a:solidFill>
                  <a:srgbClr val="FFECD9"/>
                </a:solidFill>
                <a:latin typeface="Hagrid Text Bold"/>
                <a:ea typeface="Hagrid Text Bold"/>
                <a:cs typeface="Hagrid Text Bold"/>
                <a:sym typeface="Hagrid Text Bold"/>
              </a:rPr>
              <a:t>PPP Object</a:t>
            </a:r>
          </a:p>
        </p:txBody>
      </p:sp>
      <p:sp>
        <p:nvSpPr>
          <p:cNvPr id="13" name="TextBox 13"/>
          <p:cNvSpPr txBox="1"/>
          <p:nvPr/>
        </p:nvSpPr>
        <p:spPr>
          <a:xfrm>
            <a:off x="2351580" y="4028535"/>
            <a:ext cx="6171196" cy="677923"/>
          </a:xfrm>
          <a:prstGeom prst="rect">
            <a:avLst/>
          </a:prstGeom>
        </p:spPr>
        <p:txBody>
          <a:bodyPr lIns="0" tIns="0" rIns="0" bIns="0" rtlCol="0" anchor="t">
            <a:spAutoFit/>
          </a:bodyPr>
          <a:lstStyle/>
          <a:p>
            <a:pPr algn="ctr">
              <a:lnSpc>
                <a:spcPts val="4793"/>
              </a:lnSpc>
            </a:pPr>
            <a:r>
              <a:rPr lang="en-US" sz="4699" b="1">
                <a:solidFill>
                  <a:srgbClr val="8E2020"/>
                </a:solidFill>
                <a:latin typeface="Hagrid Text Heavy"/>
                <a:ea typeface="Hagrid Text Heavy"/>
                <a:cs typeface="Hagrid Text Heavy"/>
                <a:sym typeface="Hagrid Text Heavy"/>
              </a:rPr>
              <a:t>Observation</a:t>
            </a:r>
          </a:p>
        </p:txBody>
      </p:sp>
      <p:sp>
        <p:nvSpPr>
          <p:cNvPr id="14" name="TextBox 14"/>
          <p:cNvSpPr txBox="1"/>
          <p:nvPr/>
        </p:nvSpPr>
        <p:spPr>
          <a:xfrm>
            <a:off x="2628237" y="5235065"/>
            <a:ext cx="5617881" cy="2325318"/>
          </a:xfrm>
          <a:prstGeom prst="rect">
            <a:avLst/>
          </a:prstGeom>
        </p:spPr>
        <p:txBody>
          <a:bodyPr lIns="0" tIns="0" rIns="0" bIns="0" rtlCol="0" anchor="t">
            <a:spAutoFit/>
          </a:bodyPr>
          <a:lstStyle/>
          <a:p>
            <a:pPr marL="532850" lvl="1" indent="-266425" algn="l">
              <a:lnSpc>
                <a:spcPts val="3702"/>
              </a:lnSpc>
              <a:buFont typeface="Arial"/>
              <a:buChar char="•"/>
            </a:pPr>
            <a:r>
              <a:rPr lang="en-US" sz="2468">
                <a:solidFill>
                  <a:srgbClr val="101111"/>
                </a:solidFill>
                <a:latin typeface="Hagrid Text"/>
                <a:ea typeface="Hagrid Text"/>
                <a:cs typeface="Hagrid Text"/>
                <a:sym typeface="Hagrid Text"/>
              </a:rPr>
              <a:t>The majority is in the middle and south</a:t>
            </a:r>
          </a:p>
          <a:p>
            <a:pPr marL="532850" lvl="1" indent="-266425" algn="l">
              <a:lnSpc>
                <a:spcPts val="3702"/>
              </a:lnSpc>
              <a:buFont typeface="Arial"/>
              <a:buChar char="•"/>
            </a:pPr>
            <a:r>
              <a:rPr lang="en-US" sz="2468">
                <a:solidFill>
                  <a:srgbClr val="101111"/>
                </a:solidFill>
                <a:latin typeface="Hagrid Text"/>
                <a:ea typeface="Hagrid Text"/>
                <a:cs typeface="Hagrid Text"/>
                <a:sym typeface="Hagrid Text"/>
              </a:rPr>
              <a:t>No single point in the north</a:t>
            </a:r>
          </a:p>
          <a:p>
            <a:pPr marL="532850" lvl="1" indent="-266425" algn="l">
              <a:lnSpc>
                <a:spcPts val="3702"/>
              </a:lnSpc>
              <a:buFont typeface="Arial"/>
              <a:buChar char="•"/>
            </a:pPr>
            <a:r>
              <a:rPr lang="en-US" sz="2468">
                <a:solidFill>
                  <a:srgbClr val="101111"/>
                </a:solidFill>
                <a:latin typeface="Hagrid Text"/>
                <a:ea typeface="Hagrid Text"/>
                <a:cs typeface="Hagrid Text"/>
                <a:sym typeface="Hagrid Text"/>
              </a:rPr>
              <a:t>Dense points in the south border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CD9"/>
        </a:solidFill>
        <a:effectLst/>
      </p:bgPr>
    </p:bg>
    <p:spTree>
      <p:nvGrpSpPr>
        <p:cNvPr id="1" name=""/>
        <p:cNvGrpSpPr/>
        <p:nvPr/>
      </p:nvGrpSpPr>
      <p:grpSpPr>
        <a:xfrm>
          <a:off x="0" y="0"/>
          <a:ext cx="0" cy="0"/>
          <a:chOff x="0" y="0"/>
          <a:chExt cx="0" cy="0"/>
        </a:xfrm>
      </p:grpSpPr>
      <p:grpSp>
        <p:nvGrpSpPr>
          <p:cNvPr id="2" name="Group 2"/>
          <p:cNvGrpSpPr/>
          <p:nvPr/>
        </p:nvGrpSpPr>
        <p:grpSpPr>
          <a:xfrm>
            <a:off x="0" y="9258300"/>
            <a:ext cx="18288000" cy="1457556"/>
            <a:chOff x="0" y="0"/>
            <a:chExt cx="4816593" cy="383883"/>
          </a:xfrm>
        </p:grpSpPr>
        <p:sp>
          <p:nvSpPr>
            <p:cNvPr id="3" name="Freeform 3"/>
            <p:cNvSpPr/>
            <p:nvPr/>
          </p:nvSpPr>
          <p:spPr>
            <a:xfrm>
              <a:off x="0" y="0"/>
              <a:ext cx="4816592" cy="383883"/>
            </a:xfrm>
            <a:custGeom>
              <a:avLst/>
              <a:gdLst/>
              <a:ahLst/>
              <a:cxnLst/>
              <a:rect l="l" t="t" r="r" b="b"/>
              <a:pathLst>
                <a:path w="4816592" h="383883">
                  <a:moveTo>
                    <a:pt x="0" y="0"/>
                  </a:moveTo>
                  <a:lnTo>
                    <a:pt x="4816592" y="0"/>
                  </a:lnTo>
                  <a:lnTo>
                    <a:pt x="4816592" y="383883"/>
                  </a:lnTo>
                  <a:lnTo>
                    <a:pt x="0" y="383883"/>
                  </a:lnTo>
                  <a:close/>
                </a:path>
              </a:pathLst>
            </a:custGeom>
            <a:solidFill>
              <a:srgbClr val="EFBF6A"/>
            </a:solidFill>
          </p:spPr>
        </p:sp>
        <p:sp>
          <p:nvSpPr>
            <p:cNvPr id="4" name="TextBox 4"/>
            <p:cNvSpPr txBox="1"/>
            <p:nvPr/>
          </p:nvSpPr>
          <p:spPr>
            <a:xfrm>
              <a:off x="0" y="-38100"/>
              <a:ext cx="4816593" cy="42198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070058">
            <a:off x="-1494877" y="-919257"/>
            <a:ext cx="10847206" cy="10548908"/>
          </a:xfrm>
          <a:custGeom>
            <a:avLst/>
            <a:gdLst/>
            <a:ahLst/>
            <a:cxnLst/>
            <a:rect l="l" t="t" r="r" b="b"/>
            <a:pathLst>
              <a:path w="10847206" h="10548908">
                <a:moveTo>
                  <a:pt x="0" y="0"/>
                </a:moveTo>
                <a:lnTo>
                  <a:pt x="10847206" y="0"/>
                </a:lnTo>
                <a:lnTo>
                  <a:pt x="10847206" y="10548908"/>
                </a:lnTo>
                <a:lnTo>
                  <a:pt x="0" y="10548908"/>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484094" y="899732"/>
            <a:ext cx="15319813" cy="3757148"/>
          </a:xfrm>
          <a:prstGeom prst="rect">
            <a:avLst/>
          </a:prstGeom>
        </p:spPr>
        <p:txBody>
          <a:bodyPr lIns="0" tIns="0" rIns="0" bIns="0" rtlCol="0" anchor="t">
            <a:spAutoFit/>
          </a:bodyPr>
          <a:lstStyle/>
          <a:p>
            <a:pPr algn="ctr">
              <a:lnSpc>
                <a:spcPts val="9061"/>
              </a:lnSpc>
            </a:pPr>
            <a:r>
              <a:rPr lang="en-US" sz="8883" b="1">
                <a:solidFill>
                  <a:srgbClr val="8E2020"/>
                </a:solidFill>
                <a:latin typeface="Hagrid Text Heavy"/>
                <a:ea typeface="Hagrid Text Heavy"/>
                <a:cs typeface="Hagrid Text Heavy"/>
                <a:sym typeface="Hagrid Text Heavy"/>
              </a:rPr>
              <a:t>Still need more methods to verify the distribution</a:t>
            </a:r>
          </a:p>
        </p:txBody>
      </p:sp>
      <p:sp>
        <p:nvSpPr>
          <p:cNvPr id="7" name="Freeform 7"/>
          <p:cNvSpPr/>
          <p:nvPr/>
        </p:nvSpPr>
        <p:spPr>
          <a:xfrm rot="9712603">
            <a:off x="8625795" y="610744"/>
            <a:ext cx="10847206" cy="10548908"/>
          </a:xfrm>
          <a:custGeom>
            <a:avLst/>
            <a:gdLst/>
            <a:ahLst/>
            <a:cxnLst/>
            <a:rect l="l" t="t" r="r" b="b"/>
            <a:pathLst>
              <a:path w="10847206" h="10548908">
                <a:moveTo>
                  <a:pt x="0" y="0"/>
                </a:moveTo>
                <a:lnTo>
                  <a:pt x="10847207" y="0"/>
                </a:lnTo>
                <a:lnTo>
                  <a:pt x="10847207" y="10548908"/>
                </a:lnTo>
                <a:lnTo>
                  <a:pt x="0" y="10548908"/>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sp>
      <p:sp>
        <p:nvSpPr>
          <p:cNvPr id="8" name="Freeform 8"/>
          <p:cNvSpPr/>
          <p:nvPr/>
        </p:nvSpPr>
        <p:spPr>
          <a:xfrm>
            <a:off x="7590663" y="5872278"/>
            <a:ext cx="3106674" cy="4114800"/>
          </a:xfrm>
          <a:custGeom>
            <a:avLst/>
            <a:gdLst/>
            <a:ahLst/>
            <a:cxnLst/>
            <a:rect l="l" t="t" r="r" b="b"/>
            <a:pathLst>
              <a:path w="3106674" h="4114800">
                <a:moveTo>
                  <a:pt x="0" y="0"/>
                </a:moveTo>
                <a:lnTo>
                  <a:pt x="3106674" y="0"/>
                </a:lnTo>
                <a:lnTo>
                  <a:pt x="310667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CD9"/>
        </a:solidFill>
        <a:effectLst/>
      </p:bgPr>
    </p:bg>
    <p:spTree>
      <p:nvGrpSpPr>
        <p:cNvPr id="1" name=""/>
        <p:cNvGrpSpPr/>
        <p:nvPr/>
      </p:nvGrpSpPr>
      <p:grpSpPr>
        <a:xfrm>
          <a:off x="0" y="0"/>
          <a:ext cx="0" cy="0"/>
          <a:chOff x="0" y="0"/>
          <a:chExt cx="0" cy="0"/>
        </a:xfrm>
      </p:grpSpPr>
      <p:sp>
        <p:nvSpPr>
          <p:cNvPr id="2" name="Freeform 2"/>
          <p:cNvSpPr/>
          <p:nvPr/>
        </p:nvSpPr>
        <p:spPr>
          <a:xfrm rot="-6674525" flipH="1" flipV="1">
            <a:off x="-5372460" y="3193436"/>
            <a:ext cx="14664589" cy="9715290"/>
          </a:xfrm>
          <a:custGeom>
            <a:avLst/>
            <a:gdLst/>
            <a:ahLst/>
            <a:cxnLst/>
            <a:rect l="l" t="t" r="r" b="b"/>
            <a:pathLst>
              <a:path w="14664589" h="9715290">
                <a:moveTo>
                  <a:pt x="14664589" y="9715290"/>
                </a:moveTo>
                <a:lnTo>
                  <a:pt x="0" y="9715290"/>
                </a:lnTo>
                <a:lnTo>
                  <a:pt x="0" y="0"/>
                </a:lnTo>
                <a:lnTo>
                  <a:pt x="14664589" y="0"/>
                </a:lnTo>
                <a:lnTo>
                  <a:pt x="14664589" y="97152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641727" y="2595767"/>
            <a:ext cx="6700598" cy="6802637"/>
          </a:xfrm>
          <a:custGeom>
            <a:avLst/>
            <a:gdLst/>
            <a:ahLst/>
            <a:cxnLst/>
            <a:rect l="l" t="t" r="r" b="b"/>
            <a:pathLst>
              <a:path w="6700598" h="6802637">
                <a:moveTo>
                  <a:pt x="0" y="0"/>
                </a:moveTo>
                <a:lnTo>
                  <a:pt x="6700598" y="0"/>
                </a:lnTo>
                <a:lnTo>
                  <a:pt x="6700598" y="6802638"/>
                </a:lnTo>
                <a:lnTo>
                  <a:pt x="0" y="68026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7585390" y="2310889"/>
            <a:ext cx="10016741" cy="1268434"/>
          </a:xfrm>
          <a:prstGeom prst="rect">
            <a:avLst/>
          </a:prstGeom>
        </p:spPr>
        <p:txBody>
          <a:bodyPr lIns="0" tIns="0" rIns="0" bIns="0" rtlCol="0" anchor="t">
            <a:spAutoFit/>
          </a:bodyPr>
          <a:lstStyle/>
          <a:p>
            <a:pPr algn="ctr">
              <a:lnSpc>
                <a:spcPts val="8970"/>
              </a:lnSpc>
            </a:pPr>
            <a:r>
              <a:rPr lang="en-US" sz="8794" b="1">
                <a:solidFill>
                  <a:srgbClr val="8E2020"/>
                </a:solidFill>
                <a:latin typeface="Hagrid Text Heavy"/>
                <a:ea typeface="Hagrid Text Heavy"/>
                <a:cs typeface="Hagrid Text Heavy"/>
                <a:sym typeface="Hagrid Text Heavy"/>
              </a:rPr>
              <a:t>Methods</a:t>
            </a:r>
          </a:p>
        </p:txBody>
      </p:sp>
      <p:sp>
        <p:nvSpPr>
          <p:cNvPr id="5" name="TextBox 5"/>
          <p:cNvSpPr txBox="1"/>
          <p:nvPr/>
        </p:nvSpPr>
        <p:spPr>
          <a:xfrm>
            <a:off x="9239172" y="5397665"/>
            <a:ext cx="6709177" cy="2229021"/>
          </a:xfrm>
          <a:prstGeom prst="rect">
            <a:avLst/>
          </a:prstGeom>
        </p:spPr>
        <p:txBody>
          <a:bodyPr lIns="0" tIns="0" rIns="0" bIns="0" rtlCol="0" anchor="t">
            <a:spAutoFit/>
          </a:bodyPr>
          <a:lstStyle/>
          <a:p>
            <a:pPr marL="646730" lvl="1" indent="-323365" algn="l">
              <a:lnSpc>
                <a:spcPts val="4493"/>
              </a:lnSpc>
              <a:buFont typeface="Arial"/>
              <a:buChar char="•"/>
            </a:pPr>
            <a:r>
              <a:rPr lang="en-US" sz="2995">
                <a:solidFill>
                  <a:srgbClr val="101111"/>
                </a:solidFill>
                <a:latin typeface="Hagrid Text"/>
                <a:ea typeface="Hagrid Text"/>
                <a:cs typeface="Hagrid Text"/>
                <a:sym typeface="Hagrid Text"/>
              </a:rPr>
              <a:t>First, a quadrat-test plot</a:t>
            </a:r>
          </a:p>
          <a:p>
            <a:pPr marL="646730" lvl="1" indent="-323365" algn="l">
              <a:lnSpc>
                <a:spcPts val="4493"/>
              </a:lnSpc>
              <a:buFont typeface="Arial"/>
              <a:buChar char="•"/>
            </a:pPr>
            <a:r>
              <a:rPr lang="en-US" sz="2995">
                <a:solidFill>
                  <a:srgbClr val="101111"/>
                </a:solidFill>
                <a:latin typeface="Hagrid Text"/>
                <a:ea typeface="Hagrid Text"/>
                <a:cs typeface="Hagrid Text"/>
                <a:sym typeface="Hagrid Text"/>
              </a:rPr>
              <a:t>Ripley’s K-function</a:t>
            </a:r>
          </a:p>
          <a:p>
            <a:pPr marL="646730" lvl="1" indent="-323365" algn="l">
              <a:lnSpc>
                <a:spcPts val="4493"/>
              </a:lnSpc>
              <a:buFont typeface="Arial"/>
              <a:buChar char="•"/>
            </a:pPr>
            <a:r>
              <a:rPr lang="en-US" sz="2995">
                <a:solidFill>
                  <a:srgbClr val="101111"/>
                </a:solidFill>
                <a:latin typeface="Hagrid Text"/>
                <a:ea typeface="Hagrid Text"/>
                <a:cs typeface="Hagrid Text"/>
                <a:sym typeface="Hagrid Text"/>
              </a:rPr>
              <a:t>KDE plot</a:t>
            </a:r>
          </a:p>
          <a:p>
            <a:pPr marL="646730" lvl="1" indent="-323365" algn="l">
              <a:lnSpc>
                <a:spcPts val="4493"/>
              </a:lnSpc>
              <a:buFont typeface="Arial"/>
              <a:buChar char="•"/>
            </a:pPr>
            <a:r>
              <a:rPr lang="en-US" sz="2995">
                <a:solidFill>
                  <a:srgbClr val="101111"/>
                </a:solidFill>
                <a:latin typeface="Hagrid Text"/>
                <a:ea typeface="Hagrid Text"/>
                <a:cs typeface="Hagrid Text"/>
                <a:sym typeface="Hagrid Text"/>
              </a:rPr>
              <a:t>Rhohat plots (covariates)</a:t>
            </a:r>
          </a:p>
        </p:txBody>
      </p:sp>
      <p:sp>
        <p:nvSpPr>
          <p:cNvPr id="6" name="TextBox 6"/>
          <p:cNvSpPr txBox="1"/>
          <p:nvPr/>
        </p:nvSpPr>
        <p:spPr>
          <a:xfrm>
            <a:off x="8555791" y="3996213"/>
            <a:ext cx="8075938" cy="521628"/>
          </a:xfrm>
          <a:prstGeom prst="rect">
            <a:avLst/>
          </a:prstGeom>
        </p:spPr>
        <p:txBody>
          <a:bodyPr lIns="0" tIns="0" rIns="0" bIns="0" rtlCol="0" anchor="t">
            <a:spAutoFit/>
          </a:bodyPr>
          <a:lstStyle/>
          <a:p>
            <a:pPr algn="ctr">
              <a:lnSpc>
                <a:spcPts val="3837"/>
              </a:lnSpc>
            </a:pPr>
            <a:r>
              <a:rPr lang="en-US" sz="3307" b="1" spc="115">
                <a:solidFill>
                  <a:srgbClr val="8E2020"/>
                </a:solidFill>
                <a:latin typeface="Hagrid Text Bold"/>
                <a:ea typeface="Hagrid Text Bold"/>
                <a:cs typeface="Hagrid Text Bold"/>
                <a:sym typeface="Hagrid Text Bold"/>
              </a:rPr>
              <a:t>TO TEST RANDOM AND HOTSPOT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E2020"/>
        </a:solidFill>
        <a:effectLst/>
      </p:bgPr>
    </p:bg>
    <p:spTree>
      <p:nvGrpSpPr>
        <p:cNvPr id="1" name=""/>
        <p:cNvGrpSpPr/>
        <p:nvPr/>
      </p:nvGrpSpPr>
      <p:grpSpPr>
        <a:xfrm>
          <a:off x="0" y="0"/>
          <a:ext cx="0" cy="0"/>
          <a:chOff x="0" y="0"/>
          <a:chExt cx="0" cy="0"/>
        </a:xfrm>
      </p:grpSpPr>
      <p:sp>
        <p:nvSpPr>
          <p:cNvPr id="2" name="Freeform 2"/>
          <p:cNvSpPr/>
          <p:nvPr/>
        </p:nvSpPr>
        <p:spPr>
          <a:xfrm rot="-506651">
            <a:off x="-1457085" y="-995902"/>
            <a:ext cx="6614291" cy="6523345"/>
          </a:xfrm>
          <a:custGeom>
            <a:avLst/>
            <a:gdLst/>
            <a:ahLst/>
            <a:cxnLst/>
            <a:rect l="l" t="t" r="r" b="b"/>
            <a:pathLst>
              <a:path w="6614291" h="6523345">
                <a:moveTo>
                  <a:pt x="0" y="0"/>
                </a:moveTo>
                <a:lnTo>
                  <a:pt x="6614292" y="0"/>
                </a:lnTo>
                <a:lnTo>
                  <a:pt x="6614292" y="6523345"/>
                </a:lnTo>
                <a:lnTo>
                  <a:pt x="0" y="6523345"/>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2008031" y="2891005"/>
            <a:ext cx="6858292" cy="6802272"/>
            <a:chOff x="0" y="0"/>
            <a:chExt cx="1538761" cy="1526192"/>
          </a:xfrm>
        </p:grpSpPr>
        <p:sp>
          <p:nvSpPr>
            <p:cNvPr id="4" name="Freeform 4"/>
            <p:cNvSpPr/>
            <p:nvPr/>
          </p:nvSpPr>
          <p:spPr>
            <a:xfrm>
              <a:off x="0" y="0"/>
              <a:ext cx="1538761" cy="1526192"/>
            </a:xfrm>
            <a:custGeom>
              <a:avLst/>
              <a:gdLst/>
              <a:ahLst/>
              <a:cxnLst/>
              <a:rect l="l" t="t" r="r" b="b"/>
              <a:pathLst>
                <a:path w="1538761" h="1526192">
                  <a:moveTo>
                    <a:pt x="1459343" y="0"/>
                  </a:moveTo>
                  <a:lnTo>
                    <a:pt x="79418" y="0"/>
                  </a:lnTo>
                  <a:cubicBezTo>
                    <a:pt x="79418" y="43699"/>
                    <a:pt x="44079" y="79418"/>
                    <a:pt x="0" y="79418"/>
                  </a:cubicBezTo>
                  <a:lnTo>
                    <a:pt x="0" y="1446774"/>
                  </a:lnTo>
                  <a:cubicBezTo>
                    <a:pt x="43699" y="1446774"/>
                    <a:pt x="79418" y="1482113"/>
                    <a:pt x="79418" y="1526192"/>
                  </a:cubicBezTo>
                  <a:lnTo>
                    <a:pt x="1459343" y="1526192"/>
                  </a:lnTo>
                  <a:cubicBezTo>
                    <a:pt x="1459343" y="1482493"/>
                    <a:pt x="1494682" y="1446774"/>
                    <a:pt x="1538761" y="1446774"/>
                  </a:cubicBezTo>
                  <a:lnTo>
                    <a:pt x="1538761" y="79418"/>
                  </a:lnTo>
                  <a:cubicBezTo>
                    <a:pt x="1495061" y="79418"/>
                    <a:pt x="1459343" y="44079"/>
                    <a:pt x="1459343" y="0"/>
                  </a:cubicBezTo>
                  <a:close/>
                </a:path>
              </a:pathLst>
            </a:custGeom>
            <a:solidFill>
              <a:srgbClr val="FFECD9"/>
            </a:solidFill>
          </p:spPr>
        </p:sp>
        <p:sp>
          <p:nvSpPr>
            <p:cNvPr id="5" name="TextBox 5"/>
            <p:cNvSpPr txBox="1"/>
            <p:nvPr/>
          </p:nvSpPr>
          <p:spPr>
            <a:xfrm>
              <a:off x="38100" y="0"/>
              <a:ext cx="1462561" cy="1488092"/>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848594">
            <a:off x="13385175" y="4661557"/>
            <a:ext cx="6614291" cy="6523345"/>
          </a:xfrm>
          <a:custGeom>
            <a:avLst/>
            <a:gdLst/>
            <a:ahLst/>
            <a:cxnLst/>
            <a:rect l="l" t="t" r="r" b="b"/>
            <a:pathLst>
              <a:path w="6614291" h="6523345">
                <a:moveTo>
                  <a:pt x="0" y="0"/>
                </a:moveTo>
                <a:lnTo>
                  <a:pt x="6614292" y="0"/>
                </a:lnTo>
                <a:lnTo>
                  <a:pt x="6614292" y="6523345"/>
                </a:lnTo>
                <a:lnTo>
                  <a:pt x="0" y="6523345"/>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9421676" y="2891005"/>
            <a:ext cx="6858292" cy="6802272"/>
            <a:chOff x="0" y="0"/>
            <a:chExt cx="1538761" cy="1526192"/>
          </a:xfrm>
        </p:grpSpPr>
        <p:sp>
          <p:nvSpPr>
            <p:cNvPr id="8" name="Freeform 8"/>
            <p:cNvSpPr/>
            <p:nvPr/>
          </p:nvSpPr>
          <p:spPr>
            <a:xfrm>
              <a:off x="0" y="0"/>
              <a:ext cx="1538761" cy="1526192"/>
            </a:xfrm>
            <a:custGeom>
              <a:avLst/>
              <a:gdLst/>
              <a:ahLst/>
              <a:cxnLst/>
              <a:rect l="l" t="t" r="r" b="b"/>
              <a:pathLst>
                <a:path w="1538761" h="1526192">
                  <a:moveTo>
                    <a:pt x="1459343" y="0"/>
                  </a:moveTo>
                  <a:lnTo>
                    <a:pt x="79418" y="0"/>
                  </a:lnTo>
                  <a:cubicBezTo>
                    <a:pt x="79418" y="43699"/>
                    <a:pt x="44079" y="79418"/>
                    <a:pt x="0" y="79418"/>
                  </a:cubicBezTo>
                  <a:lnTo>
                    <a:pt x="0" y="1446774"/>
                  </a:lnTo>
                  <a:cubicBezTo>
                    <a:pt x="43699" y="1446774"/>
                    <a:pt x="79418" y="1482113"/>
                    <a:pt x="79418" y="1526192"/>
                  </a:cubicBezTo>
                  <a:lnTo>
                    <a:pt x="1459343" y="1526192"/>
                  </a:lnTo>
                  <a:cubicBezTo>
                    <a:pt x="1459343" y="1482493"/>
                    <a:pt x="1494682" y="1446774"/>
                    <a:pt x="1538761" y="1446774"/>
                  </a:cubicBezTo>
                  <a:lnTo>
                    <a:pt x="1538761" y="79418"/>
                  </a:lnTo>
                  <a:cubicBezTo>
                    <a:pt x="1495061" y="79418"/>
                    <a:pt x="1459343" y="44079"/>
                    <a:pt x="1459343" y="0"/>
                  </a:cubicBezTo>
                  <a:close/>
                </a:path>
              </a:pathLst>
            </a:custGeom>
            <a:solidFill>
              <a:srgbClr val="FFECD9"/>
            </a:solidFill>
          </p:spPr>
        </p:sp>
        <p:sp>
          <p:nvSpPr>
            <p:cNvPr id="9" name="TextBox 9"/>
            <p:cNvSpPr txBox="1"/>
            <p:nvPr/>
          </p:nvSpPr>
          <p:spPr>
            <a:xfrm>
              <a:off x="38100" y="0"/>
              <a:ext cx="1462561" cy="148809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3069946" y="5143500"/>
            <a:ext cx="4734463" cy="4083077"/>
          </a:xfrm>
          <a:custGeom>
            <a:avLst/>
            <a:gdLst/>
            <a:ahLst/>
            <a:cxnLst/>
            <a:rect l="l" t="t" r="r" b="b"/>
            <a:pathLst>
              <a:path w="4734463" h="4083077">
                <a:moveTo>
                  <a:pt x="0" y="0"/>
                </a:moveTo>
                <a:lnTo>
                  <a:pt x="4734463" y="0"/>
                </a:lnTo>
                <a:lnTo>
                  <a:pt x="4734463" y="4083077"/>
                </a:lnTo>
                <a:lnTo>
                  <a:pt x="0" y="4083077"/>
                </a:lnTo>
                <a:lnTo>
                  <a:pt x="0" y="0"/>
                </a:lnTo>
                <a:close/>
              </a:path>
            </a:pathLst>
          </a:custGeom>
          <a:blipFill>
            <a:blip r:embed="rId5"/>
            <a:stretch>
              <a:fillRect/>
            </a:stretch>
          </a:blipFill>
        </p:spPr>
      </p:sp>
      <p:sp>
        <p:nvSpPr>
          <p:cNvPr id="11" name="TextBox 11"/>
          <p:cNvSpPr txBox="1"/>
          <p:nvPr/>
        </p:nvSpPr>
        <p:spPr>
          <a:xfrm>
            <a:off x="820727" y="1181100"/>
            <a:ext cx="16646546" cy="1342770"/>
          </a:xfrm>
          <a:prstGeom prst="rect">
            <a:avLst/>
          </a:prstGeom>
        </p:spPr>
        <p:txBody>
          <a:bodyPr lIns="0" tIns="0" rIns="0" bIns="0" rtlCol="0" anchor="t">
            <a:spAutoFit/>
          </a:bodyPr>
          <a:lstStyle/>
          <a:p>
            <a:pPr algn="ctr">
              <a:lnSpc>
                <a:spcPts val="9517"/>
              </a:lnSpc>
            </a:pPr>
            <a:r>
              <a:rPr lang="en-US" sz="9331" b="1">
                <a:solidFill>
                  <a:srgbClr val="FFECD9"/>
                </a:solidFill>
                <a:latin typeface="Hagrid Text Heavy"/>
                <a:ea typeface="Hagrid Text Heavy"/>
                <a:cs typeface="Hagrid Text Heavy"/>
                <a:sym typeface="Hagrid Text Heavy"/>
              </a:rPr>
              <a:t>Plots result</a:t>
            </a:r>
          </a:p>
        </p:txBody>
      </p:sp>
      <p:sp>
        <p:nvSpPr>
          <p:cNvPr id="12" name="TextBox 12"/>
          <p:cNvSpPr txBox="1"/>
          <p:nvPr/>
        </p:nvSpPr>
        <p:spPr>
          <a:xfrm>
            <a:off x="2351580" y="4028535"/>
            <a:ext cx="6171196" cy="677923"/>
          </a:xfrm>
          <a:prstGeom prst="rect">
            <a:avLst/>
          </a:prstGeom>
        </p:spPr>
        <p:txBody>
          <a:bodyPr lIns="0" tIns="0" rIns="0" bIns="0" rtlCol="0" anchor="t">
            <a:spAutoFit/>
          </a:bodyPr>
          <a:lstStyle/>
          <a:p>
            <a:pPr algn="ctr">
              <a:lnSpc>
                <a:spcPts val="4793"/>
              </a:lnSpc>
            </a:pPr>
            <a:r>
              <a:rPr lang="en-US" sz="4699" b="1">
                <a:solidFill>
                  <a:srgbClr val="8E2020"/>
                </a:solidFill>
                <a:latin typeface="Hagrid Text Heavy"/>
                <a:ea typeface="Hagrid Text Heavy"/>
                <a:cs typeface="Hagrid Text Heavy"/>
                <a:sym typeface="Hagrid Text Heavy"/>
              </a:rPr>
              <a:t>Quadrat-Test</a:t>
            </a:r>
          </a:p>
        </p:txBody>
      </p:sp>
      <p:sp>
        <p:nvSpPr>
          <p:cNvPr id="13" name="TextBox 13"/>
          <p:cNvSpPr txBox="1"/>
          <p:nvPr/>
        </p:nvSpPr>
        <p:spPr>
          <a:xfrm>
            <a:off x="9144000" y="4057562"/>
            <a:ext cx="7380486" cy="1191368"/>
          </a:xfrm>
          <a:prstGeom prst="rect">
            <a:avLst/>
          </a:prstGeom>
        </p:spPr>
        <p:txBody>
          <a:bodyPr lIns="0" tIns="0" rIns="0" bIns="0" rtlCol="0" anchor="t">
            <a:spAutoFit/>
          </a:bodyPr>
          <a:lstStyle/>
          <a:p>
            <a:pPr algn="ctr">
              <a:lnSpc>
                <a:spcPts val="4283"/>
              </a:lnSpc>
            </a:pPr>
            <a:r>
              <a:rPr lang="en-US" sz="4199" b="1">
                <a:solidFill>
                  <a:srgbClr val="8E2020"/>
                </a:solidFill>
                <a:latin typeface="Hagrid Text Heavy"/>
                <a:ea typeface="Hagrid Text Heavy"/>
                <a:cs typeface="Hagrid Text Heavy"/>
                <a:sym typeface="Hagrid Text Heavy"/>
              </a:rPr>
              <a:t>KDE for the entire distribution</a:t>
            </a:r>
          </a:p>
        </p:txBody>
      </p:sp>
      <p:sp>
        <p:nvSpPr>
          <p:cNvPr id="14" name="Freeform 14"/>
          <p:cNvSpPr/>
          <p:nvPr/>
        </p:nvSpPr>
        <p:spPr>
          <a:xfrm>
            <a:off x="10726042" y="5392570"/>
            <a:ext cx="4249560" cy="3584937"/>
          </a:xfrm>
          <a:custGeom>
            <a:avLst/>
            <a:gdLst/>
            <a:ahLst/>
            <a:cxnLst/>
            <a:rect l="l" t="t" r="r" b="b"/>
            <a:pathLst>
              <a:path w="4249560" h="3584937">
                <a:moveTo>
                  <a:pt x="0" y="0"/>
                </a:moveTo>
                <a:lnTo>
                  <a:pt x="4249560" y="0"/>
                </a:lnTo>
                <a:lnTo>
                  <a:pt x="4249560" y="3584937"/>
                </a:lnTo>
                <a:lnTo>
                  <a:pt x="0" y="3584937"/>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1981</Words>
  <Application>Microsoft Office PowerPoint</Application>
  <PresentationFormat>Custom</PresentationFormat>
  <Paragraphs>175</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Hagrid Text Heavy</vt:lpstr>
      <vt:lpstr>Hagrid Text</vt:lpstr>
      <vt:lpstr>Hagrid Text Bold</vt:lpstr>
      <vt:lpstr>Arial</vt:lpstr>
      <vt:lpstr>Inter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&amp; Red Colorful Cartoon Illustrative Dog Animated Presentation</dc:title>
  <cp:lastModifiedBy>zetian88@student.ubc.ca</cp:lastModifiedBy>
  <cp:revision>1</cp:revision>
  <dcterms:created xsi:type="dcterms:W3CDTF">2006-08-16T00:00:00Z</dcterms:created>
  <dcterms:modified xsi:type="dcterms:W3CDTF">2025-04-22T17:39:38Z</dcterms:modified>
  <dc:identifier>DAGlNlaBcBs</dc:identifier>
</cp:coreProperties>
</file>